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64"/>
  </p:notesMasterIdLst>
  <p:handoutMasterIdLst>
    <p:handoutMasterId r:id="rId65"/>
  </p:handoutMasterIdLst>
  <p:sldIdLst>
    <p:sldId id="285" r:id="rId2"/>
    <p:sldId id="353" r:id="rId3"/>
    <p:sldId id="283" r:id="rId4"/>
    <p:sldId id="287" r:id="rId5"/>
    <p:sldId id="289" r:id="rId6"/>
    <p:sldId id="290" r:id="rId7"/>
    <p:sldId id="291" r:id="rId8"/>
    <p:sldId id="296" r:id="rId9"/>
    <p:sldId id="292" r:id="rId10"/>
    <p:sldId id="298" r:id="rId11"/>
    <p:sldId id="299" r:id="rId12"/>
    <p:sldId id="302" r:id="rId13"/>
    <p:sldId id="301" r:id="rId14"/>
    <p:sldId id="344" r:id="rId15"/>
    <p:sldId id="346" r:id="rId16"/>
    <p:sldId id="345" r:id="rId17"/>
    <p:sldId id="293" r:id="rId18"/>
    <p:sldId id="294" r:id="rId19"/>
    <p:sldId id="354" r:id="rId20"/>
    <p:sldId id="295" r:id="rId21"/>
    <p:sldId id="303" r:id="rId22"/>
    <p:sldId id="304" r:id="rId23"/>
    <p:sldId id="305" r:id="rId24"/>
    <p:sldId id="306" r:id="rId25"/>
    <p:sldId id="307" r:id="rId26"/>
    <p:sldId id="309" r:id="rId27"/>
    <p:sldId id="310" r:id="rId28"/>
    <p:sldId id="311" r:id="rId29"/>
    <p:sldId id="312" r:id="rId30"/>
    <p:sldId id="314" r:id="rId31"/>
    <p:sldId id="347" r:id="rId32"/>
    <p:sldId id="315" r:id="rId33"/>
    <p:sldId id="348" r:id="rId34"/>
    <p:sldId id="316" r:id="rId35"/>
    <p:sldId id="317" r:id="rId36"/>
    <p:sldId id="318" r:id="rId37"/>
    <p:sldId id="319" r:id="rId38"/>
    <p:sldId id="322" r:id="rId39"/>
    <p:sldId id="323" r:id="rId40"/>
    <p:sldId id="324" r:id="rId41"/>
    <p:sldId id="325" r:id="rId42"/>
    <p:sldId id="326" r:id="rId43"/>
    <p:sldId id="327" r:id="rId44"/>
    <p:sldId id="328" r:id="rId45"/>
    <p:sldId id="329" r:id="rId46"/>
    <p:sldId id="330" r:id="rId47"/>
    <p:sldId id="331" r:id="rId48"/>
    <p:sldId id="332" r:id="rId49"/>
    <p:sldId id="333" r:id="rId50"/>
    <p:sldId id="334" r:id="rId51"/>
    <p:sldId id="335" r:id="rId52"/>
    <p:sldId id="336" r:id="rId53"/>
    <p:sldId id="337" r:id="rId54"/>
    <p:sldId id="338" r:id="rId55"/>
    <p:sldId id="339" r:id="rId56"/>
    <p:sldId id="340" r:id="rId57"/>
    <p:sldId id="341" r:id="rId58"/>
    <p:sldId id="342" r:id="rId59"/>
    <p:sldId id="343" r:id="rId60"/>
    <p:sldId id="349" r:id="rId61"/>
    <p:sldId id="350" r:id="rId62"/>
    <p:sldId id="351" r:id="rId63"/>
  </p:sldIdLst>
  <p:sldSz cx="9144000" cy="6858000" type="screen4x3"/>
  <p:notesSz cx="6858000" cy="9144000"/>
  <p:custDataLst>
    <p:tags r:id="rId66"/>
  </p:custDataLst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3399"/>
    <a:srgbClr val="000099"/>
    <a:srgbClr val="915E3F"/>
    <a:srgbClr val="993300"/>
    <a:srgbClr val="CCECFF"/>
    <a:srgbClr val="CC3300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89681" autoAdjust="0"/>
  </p:normalViewPr>
  <p:slideViewPr>
    <p:cSldViewPr>
      <p:cViewPr varScale="1">
        <p:scale>
          <a:sx n="63" d="100"/>
          <a:sy n="63" d="100"/>
        </p:scale>
        <p:origin x="153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6371D54D-6484-4E71-BC0A-097B37A3ED3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58E82DFD-AF17-41B3-96CB-E5143728EBD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7A01BD1D-0F53-4E9D-BDBA-09BE45BCAB7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31B9E689-6E48-4405-A6A4-90C895B2F2FA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42CC66C-2070-48A7-9CD2-A5CAEC2DF2D5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B70D7BA9-7C19-46CC-AE90-0E5DD9B855D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55E63A96-4030-4C09-878C-FDB7B9F35A5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DA931F29-1D46-4BCC-874F-FC5EA712D60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5EEFAFD0-431E-4160-8F46-9713B06639E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E01CBC4F-E4D2-4437-98AE-CBE0BB3A95F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C68F1319-496F-411A-A8B4-1538D60D5E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74927F7F-7007-4235-BEF0-2DD2AD5F0CCD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</p:spPr>
        <p:txBody>
          <a:bodyPr/>
          <a:lstStyle/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4607001"/>
      </p:ext>
    </p:extLst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0" y="71438"/>
            <a:ext cx="4857750" cy="7858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0302445"/>
      </p:ext>
    </p:extLst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45318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4531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7208672"/>
      </p:ext>
    </p:extLst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6021" y="1978925"/>
            <a:ext cx="8507412" cy="3714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0" y="1196975"/>
            <a:ext cx="4495800" cy="52562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96975"/>
            <a:ext cx="4495800" cy="2551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00488"/>
            <a:ext cx="44958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3323152"/>
      </p:ext>
    </p:extLst>
  </p:cSld>
  <p:clrMapOvr>
    <a:masterClrMapping/>
  </p:clrMapOvr>
  <p:transition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588" y="0"/>
            <a:ext cx="8507412" cy="3714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0" y="1196975"/>
            <a:ext cx="4495800" cy="52562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96975"/>
            <a:ext cx="4495800" cy="52562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5698582"/>
      </p:ext>
    </p:extLst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851920" y="116632"/>
            <a:ext cx="5292080" cy="648072"/>
          </a:xfrm>
          <a:prstGeom prst="rect">
            <a:avLst/>
          </a:prstGeom>
          <a:noFill/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91456727"/>
      </p:ext>
    </p:extLst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D9EDFE0-9FCF-4039-8238-BBE3F0EDF45B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427538" y="71438"/>
            <a:ext cx="4716462" cy="78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7030A0"/>
                </a:solidFill>
                <a:latin typeface="Arial Black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7030A0"/>
                </a:solidFill>
                <a:latin typeface="Arial Black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7030A0"/>
                </a:solidFill>
                <a:latin typeface="Arial Black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7030A0"/>
                </a:solidFill>
                <a:latin typeface="Arial Black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CCFFFF"/>
                </a:solidFill>
                <a:latin typeface="Arial Black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CCFFFF"/>
                </a:solidFill>
                <a:latin typeface="Arial Black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CCFFFF"/>
                </a:solidFill>
                <a:latin typeface="Arial Black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CCFFFF"/>
                </a:solidFill>
                <a:latin typeface="Arial Black" pitchFamily="34" charset="0"/>
              </a:defRPr>
            </a:lvl9pPr>
          </a:lstStyle>
          <a:p>
            <a:pPr>
              <a:defRPr/>
            </a:pPr>
            <a:r>
              <a:rPr lang="en-US" sz="2000" kern="0" dirty="0"/>
              <a:t>Click to edit Master title style</a:t>
            </a:r>
            <a:endParaRPr lang="es-ES" sz="2000" kern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2778067"/>
      </p:ext>
    </p:extLst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0" y="71438"/>
            <a:ext cx="4857750" cy="7858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196975"/>
            <a:ext cx="4495800" cy="52562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96975"/>
            <a:ext cx="4495800" cy="52562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5382691"/>
      </p:ext>
    </p:extLst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5604820"/>
      </p:ext>
    </p:extLst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0" y="71438"/>
            <a:ext cx="4857750" cy="7858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5950091"/>
      </p:ext>
    </p:extLst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0990936"/>
      </p:ext>
    </p:extLst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0872676"/>
      </p:ext>
    </p:extLst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9435918"/>
      </p:ext>
    </p:extLst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">
            <a:extLst>
              <a:ext uri="{FF2B5EF4-FFF2-40B4-BE49-F238E27FC236}">
                <a16:creationId xmlns:a16="http://schemas.microsoft.com/office/drawing/2014/main" id="{B14F7FCE-B634-4B9E-87C0-67060F0F3E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857250"/>
            <a:ext cx="9144000" cy="585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modificar el estilo de texto del patrón</a:t>
            </a:r>
          </a:p>
          <a:p>
            <a:pPr lvl="1"/>
            <a:r>
              <a:rPr lang="es-ES" altLang="en-US"/>
              <a:t>Segundo nivel</a:t>
            </a:r>
          </a:p>
          <a:p>
            <a:pPr lvl="2"/>
            <a:r>
              <a:rPr lang="es-ES" altLang="en-US"/>
              <a:t>Tercer nivel</a:t>
            </a:r>
          </a:p>
          <a:p>
            <a:pPr lvl="3"/>
            <a:r>
              <a:rPr lang="es-ES" altLang="en-US"/>
              <a:t>Cuarto nivel</a:t>
            </a:r>
          </a:p>
          <a:p>
            <a:pPr lvl="4"/>
            <a:r>
              <a:rPr lang="es-ES" altLang="en-US"/>
              <a:t>Quinto nivel</a:t>
            </a:r>
          </a:p>
        </p:txBody>
      </p:sp>
      <p:sp>
        <p:nvSpPr>
          <p:cNvPr id="1032" name="Text Box 6">
            <a:extLst>
              <a:ext uri="{FF2B5EF4-FFF2-40B4-BE49-F238E27FC236}">
                <a16:creationId xmlns:a16="http://schemas.microsoft.com/office/drawing/2014/main" id="{233EE86C-CD3C-475E-87AC-B8917B6A91F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572500" y="6624638"/>
            <a:ext cx="503238" cy="3048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fld id="{EC2157F1-D703-4865-8E99-F2D3E07DE204}" type="slidenum">
              <a:rPr lang="es-ES" altLang="es-ES" sz="1400" b="1" smtClean="0">
                <a:solidFill>
                  <a:srgbClr val="0000FF"/>
                </a:solidFill>
              </a:rPr>
              <a:pPr algn="ctr" eaLnBrk="1" hangingPunct="1">
                <a:spcBef>
                  <a:spcPct val="50000"/>
                </a:spcBef>
                <a:defRPr/>
              </a:pPr>
              <a:t>‹Nº›</a:t>
            </a:fld>
            <a:endParaRPr lang="es-ES" altLang="es-ES" sz="1400" b="1" dirty="0">
              <a:solidFill>
                <a:srgbClr val="0000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67" r:id="rId2"/>
    <p:sldLayoutId id="2147483779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  <p:transition>
    <p:random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7030A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7030A0"/>
          </a:solidFill>
          <a:latin typeface="Arial Black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7030A0"/>
          </a:solidFill>
          <a:latin typeface="Arial Black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7030A0"/>
          </a:solidFill>
          <a:latin typeface="Arial Black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7030A0"/>
          </a:solidFill>
          <a:latin typeface="Arial Black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rgbClr val="CCFFFF"/>
          </a:solidFill>
          <a:latin typeface="Arial Black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rgbClr val="CCFFFF"/>
          </a:solidFill>
          <a:latin typeface="Arial Black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rgbClr val="CCFFFF"/>
          </a:solidFill>
          <a:latin typeface="Arial Black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rgbClr val="CCFFFF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003399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003399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003399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3399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3399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399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399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399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399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jss.2024.112326" TargetMode="External"/><Relationship Id="rId2" Type="http://schemas.openxmlformats.org/officeDocument/2006/relationships/hyperlink" Target="https://universal-variability-language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lencoe.hochschule-trier.de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featureide.githu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caradhras.uvls-code" TargetMode="External"/><Relationship Id="rId2" Type="http://schemas.openxmlformats.org/officeDocument/2006/relationships/hyperlink" Target="https://github.com/Universal-Variability-Language/uvl-ls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0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ide.flamapy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5/1944892.1944907" TargetMode="External"/><Relationship Id="rId7" Type="http://schemas.openxmlformats.org/officeDocument/2006/relationships/image" Target="../media/image2.emf"/><Relationship Id="rId2" Type="http://schemas.openxmlformats.org/officeDocument/2006/relationships/hyperlink" Target="https://www.researchgate.net/profile/William-Novak-2/publication/215588323_Feature-Oriented_Domain_Analysis_FODA_feasibility_study/links/54490e4a0cf244fe9ea21263/Feature-Oriented-Domain-Analysis-FODA-feasibility-study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l.acm.org/doi/10.5555/983234" TargetMode="External"/><Relationship Id="rId5" Type="http://schemas.openxmlformats.org/officeDocument/2006/relationships/hyperlink" Target="https://doi.org/10.1109/SPLC.2008.25" TargetMode="External"/><Relationship Id="rId4" Type="http://schemas.openxmlformats.org/officeDocument/2006/relationships/hyperlink" Target="https://link.springer.com/book/10.1007/3-540-28901-1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mfactlabel.github.io/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2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oi.org/10.1145/3307630.33423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oi.org/10.1016/j.comnet.2006.08.008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1D08E0-43AB-48EA-9E04-89D2D6BB76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Parte</a:t>
            </a:r>
            <a:r>
              <a:rPr lang="en-US" dirty="0"/>
              <a:t> II</a:t>
            </a:r>
            <a:br>
              <a:rPr lang="en-US" dirty="0"/>
            </a:br>
            <a:r>
              <a:rPr lang="en-US" dirty="0" err="1"/>
              <a:t>Modelado</a:t>
            </a:r>
            <a:r>
              <a:rPr lang="en-US" dirty="0"/>
              <a:t> y </a:t>
            </a:r>
            <a:r>
              <a:rPr lang="en-US" dirty="0" err="1"/>
              <a:t>Análisis</a:t>
            </a:r>
            <a:r>
              <a:rPr lang="en-US" dirty="0"/>
              <a:t> de la </a:t>
            </a:r>
            <a:r>
              <a:rPr lang="en-US" dirty="0" err="1"/>
              <a:t>Variabilidad</a:t>
            </a:r>
            <a:endParaRPr lang="en-US" dirty="0"/>
          </a:p>
        </p:txBody>
      </p:sp>
      <p:sp>
        <p:nvSpPr>
          <p:cNvPr id="32771" name="Subtítulo 2">
            <a:extLst>
              <a:ext uri="{FF2B5EF4-FFF2-40B4-BE49-F238E27FC236}">
                <a16:creationId xmlns:a16="http://schemas.microsoft.com/office/drawing/2014/main" id="{76925058-CB2E-4A0E-A750-608EFC8307C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s-ES"/>
          </a:p>
        </p:txBody>
      </p:sp>
    </p:spTree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2.1 </a:t>
            </a:r>
            <a:r>
              <a:rPr lang="en-US" dirty="0" err="1"/>
              <a:t>Modelado</a:t>
            </a:r>
            <a:r>
              <a:rPr lang="en-US" dirty="0"/>
              <a:t> de la </a:t>
            </a:r>
            <a:r>
              <a:rPr lang="en-US" dirty="0" err="1"/>
              <a:t>variabilidad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908050"/>
            <a:ext cx="9144000" cy="193899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s-ES" altLang="es-ES" sz="2800" b="1" dirty="0">
                <a:solidFill>
                  <a:srgbClr val="0000FF"/>
                </a:solidFill>
                <a:latin typeface="+mn-lt"/>
              </a:rPr>
              <a:t>Modelado avanzado de </a:t>
            </a:r>
            <a:r>
              <a:rPr lang="es-ES" altLang="es-ES" sz="2800" b="1" dirty="0" err="1">
                <a:solidFill>
                  <a:srgbClr val="0000FF"/>
                </a:solidFill>
                <a:latin typeface="+mn-lt"/>
              </a:rPr>
              <a:t>FMs</a:t>
            </a:r>
            <a:endParaRPr lang="es-ES" altLang="es-ES" sz="2800" dirty="0">
              <a:solidFill>
                <a:srgbClr val="0000FF"/>
              </a:solidFill>
              <a:latin typeface="+mn-lt"/>
            </a:endParaRPr>
          </a:p>
          <a:p>
            <a:pPr algn="just">
              <a:defRPr/>
            </a:pPr>
            <a:r>
              <a:rPr lang="es-ES" altLang="es-ES" sz="2000" b="1" i="1" dirty="0">
                <a:solidFill>
                  <a:srgbClr val="0000FF"/>
                </a:solidFill>
                <a:latin typeface="+mn-lt"/>
              </a:rPr>
              <a:t>Extended </a:t>
            </a:r>
            <a:r>
              <a:rPr lang="es-ES" altLang="es-ES" sz="2000" b="1" i="1" dirty="0" err="1">
                <a:solidFill>
                  <a:srgbClr val="0000FF"/>
                </a:solidFill>
                <a:latin typeface="+mn-lt"/>
              </a:rPr>
              <a:t>FMs</a:t>
            </a:r>
            <a:r>
              <a:rPr lang="es-ES" altLang="es-ES" sz="2000" b="1" i="1" dirty="0">
                <a:solidFill>
                  <a:srgbClr val="0000FF"/>
                </a:solidFill>
                <a:latin typeface="+mn-lt"/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altLang="es-ES" dirty="0">
                <a:solidFill>
                  <a:srgbClr val="0000FF"/>
                </a:solidFill>
                <a:latin typeface="+mn-lt"/>
              </a:rPr>
              <a:t>Atributos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altLang="es-ES" sz="1800" dirty="0">
                <a:solidFill>
                  <a:srgbClr val="0000FF"/>
                </a:solidFill>
                <a:latin typeface="+mn-lt"/>
              </a:rPr>
              <a:t>Características con cardinalidad / 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características clonables / </a:t>
            </a:r>
            <a:r>
              <a:rPr lang="es-ES" altLang="es-ES" dirty="0" err="1">
                <a:solidFill>
                  <a:srgbClr val="0000FF"/>
                </a:solidFill>
                <a:latin typeface="+mn-lt"/>
              </a:rPr>
              <a:t>multi-características</a:t>
            </a:r>
            <a:endParaRPr lang="es-ES" altLang="es-ES" dirty="0">
              <a:solidFill>
                <a:srgbClr val="0000FF"/>
              </a:solidFill>
              <a:latin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altLang="es-ES" sz="1800" dirty="0">
                <a:solidFill>
                  <a:srgbClr val="0000FF"/>
                </a:solidFill>
                <a:latin typeface="+mn-lt"/>
              </a:rPr>
              <a:t>Características con tipo 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(no booleanas): Numéricas (</a:t>
            </a:r>
            <a:r>
              <a:rPr lang="es-ES" altLang="es-ES" dirty="0" err="1">
                <a:solidFill>
                  <a:srgbClr val="0000FF"/>
                </a:solidFill>
                <a:latin typeface="+mn-lt"/>
              </a:rPr>
              <a:t>Integer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, Real), </a:t>
            </a:r>
            <a:r>
              <a:rPr lang="es-ES" altLang="es-ES" dirty="0" err="1">
                <a:solidFill>
                  <a:srgbClr val="0000FF"/>
                </a:solidFill>
                <a:latin typeface="+mn-lt"/>
              </a:rPr>
              <a:t>String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,…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altLang="es-ES" sz="1800" dirty="0">
                <a:solidFill>
                  <a:srgbClr val="0000FF"/>
                </a:solidFill>
                <a:latin typeface="+mn-lt"/>
              </a:rPr>
              <a:t>Restricciones complejas: aritmética, lógicas de orden superior,…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36B5554-3100-483D-999F-BE00249DC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783036"/>
            <a:ext cx="8731678" cy="388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150750"/>
      </p:ext>
    </p:extLst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2.1 </a:t>
            </a:r>
            <a:r>
              <a:rPr lang="en-US" dirty="0" err="1"/>
              <a:t>Modelado</a:t>
            </a:r>
            <a:r>
              <a:rPr lang="en-US" dirty="0"/>
              <a:t> de la </a:t>
            </a:r>
            <a:r>
              <a:rPr lang="en-US" dirty="0" err="1"/>
              <a:t>variabilidad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9869"/>
            <a:ext cx="9144000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s-ES" altLang="es-ES" sz="2800" b="1" dirty="0">
                <a:solidFill>
                  <a:srgbClr val="0000FF"/>
                </a:solidFill>
                <a:latin typeface="+mn-lt"/>
              </a:rPr>
              <a:t>El Lenguaje UVL</a:t>
            </a:r>
            <a:endParaRPr lang="es-ES" altLang="es-ES" sz="2800" dirty="0">
              <a:solidFill>
                <a:srgbClr val="0000FF"/>
              </a:solidFill>
              <a:latin typeface="+mn-lt"/>
            </a:endParaRPr>
          </a:p>
          <a:p>
            <a:pPr algn="just">
              <a:defRPr/>
            </a:pPr>
            <a:r>
              <a:rPr lang="es-ES" altLang="es-ES" sz="2000" b="1" i="1" dirty="0">
                <a:solidFill>
                  <a:srgbClr val="0000FF"/>
                </a:solidFill>
                <a:latin typeface="+mn-lt"/>
              </a:rPr>
              <a:t>UVL </a:t>
            </a:r>
            <a:r>
              <a:rPr lang="es-ES" altLang="es-ES" sz="2000" dirty="0">
                <a:solidFill>
                  <a:srgbClr val="0000FF"/>
                </a:solidFill>
                <a:latin typeface="+mn-lt"/>
              </a:rPr>
              <a:t>(</a:t>
            </a:r>
            <a:r>
              <a:rPr lang="es-ES" altLang="es-ES" sz="2000" dirty="0">
                <a:solidFill>
                  <a:srgbClr val="0000FF"/>
                </a:solidFill>
                <a:latin typeface="+mn-lt"/>
                <a:hlinkClick r:id="rId2"/>
              </a:rPr>
              <a:t>https://universal-variability-language.github.io/</a:t>
            </a:r>
            <a:r>
              <a:rPr lang="es-ES" altLang="es-ES" sz="2000" dirty="0">
                <a:solidFill>
                  <a:srgbClr val="0000FF"/>
                </a:solidFill>
                <a:latin typeface="+mn-lt"/>
              </a:rPr>
              <a:t>) [</a:t>
            </a:r>
            <a:r>
              <a:rPr lang="es-ES" altLang="es-ES" sz="2000" dirty="0">
                <a:solidFill>
                  <a:srgbClr val="0000FF"/>
                </a:solidFill>
                <a:latin typeface="+mn-lt"/>
                <a:hlinkClick r:id="rId3"/>
              </a:rPr>
              <a:t>Benavides et al. 2025</a:t>
            </a:r>
            <a:r>
              <a:rPr lang="es-ES" altLang="es-ES" sz="2000" dirty="0">
                <a:solidFill>
                  <a:srgbClr val="0000FF"/>
                </a:solidFill>
                <a:latin typeface="+mn-lt"/>
              </a:rPr>
              <a:t>]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DD77A3A-4027-41AE-9975-A9089B791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1705560"/>
            <a:ext cx="7218514" cy="4800128"/>
          </a:xfrm>
          <a:prstGeom prst="rect">
            <a:avLst/>
          </a:prstGeom>
        </p:spPr>
      </p:pic>
      <p:pic>
        <p:nvPicPr>
          <p:cNvPr id="1026" name="Picture 2" descr="@Universal-Variability-Language">
            <a:extLst>
              <a:ext uri="{FF2B5EF4-FFF2-40B4-BE49-F238E27FC236}">
                <a16:creationId xmlns:a16="http://schemas.microsoft.com/office/drawing/2014/main" id="{8C4355F0-8D48-4EC9-90C4-677D82FC9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090" y="17208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1780211"/>
      </p:ext>
    </p:extLst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65314FC-7F2D-4AAB-8039-FEF7452D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52" y="4308008"/>
            <a:ext cx="8378704" cy="2418365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2.1 </a:t>
            </a:r>
            <a:r>
              <a:rPr lang="en-US" dirty="0" err="1"/>
              <a:t>Modelado</a:t>
            </a:r>
            <a:r>
              <a:rPr lang="en-US" dirty="0"/>
              <a:t> de la </a:t>
            </a:r>
            <a:r>
              <a:rPr lang="en-US" dirty="0" err="1"/>
              <a:t>variabilidad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9869"/>
            <a:ext cx="6300192" cy="326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Modelado básico con UVL</a:t>
            </a:r>
            <a:endParaRPr lang="es-ES" altLang="es-ES" sz="2400" dirty="0">
              <a:solidFill>
                <a:srgbClr val="0000FF"/>
              </a:solidFill>
              <a:latin typeface="+mn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US" altLang="es-ES" sz="1400" b="1" i="1" dirty="0">
                <a:solidFill>
                  <a:srgbClr val="0000FF"/>
                </a:solidFill>
                <a:latin typeface="+mn-lt"/>
              </a:rPr>
              <a:t>Root feature </a:t>
            </a:r>
            <a:r>
              <a:rPr lang="en-US" altLang="es-ES" sz="1400" dirty="0">
                <a:solidFill>
                  <a:srgbClr val="0000FF"/>
                </a:solidFill>
                <a:latin typeface="+mn-lt"/>
              </a:rPr>
              <a:t>(</a:t>
            </a:r>
            <a:r>
              <a:rPr lang="en-US" altLang="es-ES" sz="1400" dirty="0" err="1">
                <a:solidFill>
                  <a:srgbClr val="0000FF"/>
                </a:solidFill>
                <a:latin typeface="+mn-lt"/>
              </a:rPr>
              <a:t>raíz</a:t>
            </a:r>
            <a:r>
              <a:rPr lang="en-US" altLang="es-ES" sz="1400" dirty="0">
                <a:solidFill>
                  <a:srgbClr val="0000FF"/>
                </a:solidFill>
                <a:latin typeface="+mn-lt"/>
              </a:rPr>
              <a:t>):</a:t>
            </a:r>
            <a:r>
              <a:rPr lang="en-US" altLang="es-ES" sz="1400" b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Siempre</a:t>
            </a:r>
            <a:r>
              <a:rPr lang="en-US" altLang="es-ES" sz="1400" dirty="0">
                <a:latin typeface="+mn-lt"/>
              </a:rPr>
              <a:t> debe </a:t>
            </a:r>
            <a:r>
              <a:rPr lang="en-US" altLang="es-ES" sz="1400" dirty="0" err="1">
                <a:latin typeface="+mn-lt"/>
              </a:rPr>
              <a:t>estar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seleccionada</a:t>
            </a:r>
            <a:r>
              <a:rPr lang="en-US" altLang="es-ES" sz="1400" dirty="0">
                <a:latin typeface="+mn-lt"/>
              </a:rPr>
              <a:t>. </a:t>
            </a:r>
            <a:r>
              <a:rPr lang="en-US" altLang="es-ES" sz="1400" i="1" dirty="0">
                <a:solidFill>
                  <a:srgbClr val="7030A0"/>
                </a:solidFill>
                <a:latin typeface="+mn-lt"/>
              </a:rPr>
              <a:t>“Ice Cream”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US" altLang="es-ES" sz="1400" b="1" i="1" dirty="0">
                <a:solidFill>
                  <a:srgbClr val="0000FF"/>
                </a:solidFill>
                <a:latin typeface="+mn-lt"/>
              </a:rPr>
              <a:t>Mandatory feature </a:t>
            </a:r>
            <a:r>
              <a:rPr lang="en-US" altLang="es-ES" sz="1400" dirty="0">
                <a:solidFill>
                  <a:srgbClr val="0000FF"/>
                </a:solidFill>
                <a:latin typeface="+mn-lt"/>
              </a:rPr>
              <a:t>(</a:t>
            </a:r>
            <a:r>
              <a:rPr lang="en-US" altLang="es-ES" sz="1400" dirty="0" err="1">
                <a:solidFill>
                  <a:srgbClr val="0000FF"/>
                </a:solidFill>
                <a:latin typeface="+mn-lt"/>
              </a:rPr>
              <a:t>obligatoria</a:t>
            </a:r>
            <a:r>
              <a:rPr lang="en-US" altLang="es-ES" sz="1400" dirty="0">
                <a:solidFill>
                  <a:srgbClr val="0000FF"/>
                </a:solidFill>
                <a:latin typeface="+mn-lt"/>
              </a:rPr>
              <a:t>): </a:t>
            </a:r>
            <a:r>
              <a:rPr lang="es-ES" altLang="es-ES" sz="1400" dirty="0">
                <a:latin typeface="+mn-lt"/>
              </a:rPr>
              <a:t>La característica debe ser seleccionada si su característica padre es seleccionada.</a:t>
            </a:r>
            <a:r>
              <a:rPr lang="en-US" altLang="es-ES" sz="1400" dirty="0">
                <a:latin typeface="+mn-lt"/>
              </a:rPr>
              <a:t>  </a:t>
            </a:r>
            <a:r>
              <a:rPr lang="en-US" altLang="es-ES" sz="1400" i="1" dirty="0">
                <a:solidFill>
                  <a:srgbClr val="7030A0"/>
                </a:solidFill>
                <a:latin typeface="+mn-lt"/>
              </a:rPr>
              <a:t>Category, Flavors, Container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US" altLang="es-ES" sz="1400" b="1" i="1" dirty="0">
                <a:solidFill>
                  <a:srgbClr val="0000FF"/>
                </a:solidFill>
                <a:latin typeface="+mn-lt"/>
              </a:rPr>
              <a:t>Optional feature </a:t>
            </a:r>
            <a:r>
              <a:rPr lang="en-US" altLang="es-ES" sz="1400" dirty="0">
                <a:solidFill>
                  <a:srgbClr val="0000FF"/>
                </a:solidFill>
                <a:latin typeface="+mn-lt"/>
              </a:rPr>
              <a:t>(</a:t>
            </a:r>
            <a:r>
              <a:rPr lang="en-US" altLang="es-ES" sz="1400" dirty="0" err="1">
                <a:solidFill>
                  <a:srgbClr val="0000FF"/>
                </a:solidFill>
                <a:latin typeface="+mn-lt"/>
              </a:rPr>
              <a:t>opcional</a:t>
            </a:r>
            <a:r>
              <a:rPr lang="en-US" altLang="es-ES" sz="1400" dirty="0">
                <a:solidFill>
                  <a:srgbClr val="0000FF"/>
                </a:solidFill>
                <a:latin typeface="+mn-lt"/>
              </a:rPr>
              <a:t>): </a:t>
            </a:r>
            <a:r>
              <a:rPr lang="es-ES" altLang="es-ES" sz="1400" dirty="0">
                <a:latin typeface="+mn-lt"/>
              </a:rPr>
              <a:t>La característica puede ser seleccionada si su característica padre es seleccionada</a:t>
            </a:r>
            <a:r>
              <a:rPr lang="en-US" altLang="es-ES" sz="1400" dirty="0">
                <a:latin typeface="+mn-lt"/>
              </a:rPr>
              <a:t>. </a:t>
            </a:r>
            <a:r>
              <a:rPr lang="en-US" altLang="es-ES" sz="1400" i="1" dirty="0">
                <a:solidFill>
                  <a:srgbClr val="7030A0"/>
                </a:solidFill>
                <a:latin typeface="+mn-lt"/>
              </a:rPr>
              <a:t>“Whipped cream”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US" altLang="es-ES" sz="1400" b="1" i="1" dirty="0">
                <a:solidFill>
                  <a:srgbClr val="0000FF"/>
                </a:solidFill>
                <a:latin typeface="+mn-lt"/>
              </a:rPr>
              <a:t>Or group </a:t>
            </a:r>
            <a:r>
              <a:rPr lang="en-US" altLang="es-ES" sz="1400" dirty="0">
                <a:solidFill>
                  <a:srgbClr val="0000FF"/>
                </a:solidFill>
                <a:latin typeface="+mn-lt"/>
              </a:rPr>
              <a:t>(</a:t>
            </a:r>
            <a:r>
              <a:rPr lang="en-US" altLang="es-ES" sz="1400" dirty="0" err="1">
                <a:solidFill>
                  <a:srgbClr val="0000FF"/>
                </a:solidFill>
                <a:latin typeface="+mn-lt"/>
              </a:rPr>
              <a:t>selección</a:t>
            </a:r>
            <a:r>
              <a:rPr lang="en-US" altLang="es-ES" sz="1400" dirty="0">
                <a:solidFill>
                  <a:srgbClr val="0000FF"/>
                </a:solidFill>
                <a:latin typeface="+mn-lt"/>
              </a:rPr>
              <a:t>): </a:t>
            </a:r>
            <a:r>
              <a:rPr lang="es-ES" altLang="es-ES" sz="1400" dirty="0">
                <a:latin typeface="+mn-lt"/>
              </a:rPr>
              <a:t>Al menos una de las características hijas debe ser seleccionada si su característica padre es seleccionada. </a:t>
            </a:r>
            <a:r>
              <a:rPr lang="es-ES" altLang="es-ES" sz="1400" i="1" dirty="0" err="1">
                <a:solidFill>
                  <a:srgbClr val="7030A0"/>
                </a:solidFill>
                <a:latin typeface="+mn-lt"/>
              </a:rPr>
              <a:t>Flavors</a:t>
            </a:r>
            <a:endParaRPr lang="es-ES" altLang="es-ES" sz="1400" i="1" dirty="0">
              <a:solidFill>
                <a:srgbClr val="7030A0"/>
              </a:solidFill>
              <a:latin typeface="+mn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US" altLang="es-ES" sz="1400" b="1" i="1" dirty="0">
                <a:solidFill>
                  <a:srgbClr val="0000FF"/>
                </a:solidFill>
                <a:latin typeface="+mn-lt"/>
              </a:rPr>
              <a:t>Alternative (</a:t>
            </a:r>
            <a:r>
              <a:rPr lang="en-US" altLang="es-ES" sz="1400" b="1" i="1" dirty="0" err="1">
                <a:solidFill>
                  <a:srgbClr val="0000FF"/>
                </a:solidFill>
                <a:latin typeface="+mn-lt"/>
              </a:rPr>
              <a:t>xor</a:t>
            </a:r>
            <a:r>
              <a:rPr lang="en-US" altLang="es-ES" sz="1400" b="1" i="1" dirty="0">
                <a:solidFill>
                  <a:srgbClr val="0000FF"/>
                </a:solidFill>
                <a:latin typeface="+mn-lt"/>
              </a:rPr>
              <a:t>) group </a:t>
            </a:r>
            <a:r>
              <a:rPr lang="en-US" altLang="es-ES" sz="1400" dirty="0">
                <a:solidFill>
                  <a:srgbClr val="0000FF"/>
                </a:solidFill>
                <a:latin typeface="+mn-lt"/>
              </a:rPr>
              <a:t>(</a:t>
            </a:r>
            <a:r>
              <a:rPr lang="en-US" altLang="es-ES" sz="1400" dirty="0" err="1">
                <a:solidFill>
                  <a:srgbClr val="0000FF"/>
                </a:solidFill>
                <a:latin typeface="+mn-lt"/>
              </a:rPr>
              <a:t>alternativa</a:t>
            </a:r>
            <a:r>
              <a:rPr lang="en-US" altLang="es-ES" sz="1400" dirty="0">
                <a:solidFill>
                  <a:srgbClr val="0000FF"/>
                </a:solidFill>
                <a:latin typeface="+mn-lt"/>
              </a:rPr>
              <a:t>): </a:t>
            </a:r>
            <a:r>
              <a:rPr lang="es-ES" altLang="es-ES" sz="1400" dirty="0">
                <a:latin typeface="+mn-lt"/>
              </a:rPr>
              <a:t>Exactamente una de las características hijas debe ser seleccionada.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i="1" dirty="0">
                <a:solidFill>
                  <a:srgbClr val="7030A0"/>
                </a:solidFill>
                <a:latin typeface="+mn-lt"/>
              </a:rPr>
              <a:t>Category, Container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US" altLang="es-ES" sz="1400" b="1" i="1" dirty="0">
                <a:solidFill>
                  <a:srgbClr val="0000FF"/>
                </a:solidFill>
                <a:latin typeface="+mn-lt"/>
              </a:rPr>
              <a:t>Requires constraints </a:t>
            </a:r>
            <a:r>
              <a:rPr lang="en-US" altLang="es-ES" sz="1400" dirty="0">
                <a:solidFill>
                  <a:srgbClr val="0000FF"/>
                </a:solidFill>
                <a:latin typeface="+mn-lt"/>
              </a:rPr>
              <a:t>(A =&gt; B):</a:t>
            </a:r>
            <a:r>
              <a:rPr lang="en-US" altLang="es-ES" sz="1400" b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n-US" altLang="es-ES" sz="1400" dirty="0">
                <a:latin typeface="+mn-lt"/>
              </a:rPr>
              <a:t>La </a:t>
            </a:r>
            <a:r>
              <a:rPr lang="en-US" altLang="es-ES" sz="1400" dirty="0" err="1">
                <a:latin typeface="+mn-lt"/>
              </a:rPr>
              <a:t>selección</a:t>
            </a:r>
            <a:r>
              <a:rPr lang="en-US" altLang="es-ES" sz="1400" dirty="0">
                <a:latin typeface="+mn-lt"/>
              </a:rPr>
              <a:t> de la </a:t>
            </a:r>
            <a:r>
              <a:rPr lang="en-US" altLang="es-ES" sz="1400" dirty="0" err="1">
                <a:latin typeface="+mn-lt"/>
              </a:rPr>
              <a:t>característica</a:t>
            </a:r>
            <a:r>
              <a:rPr lang="en-US" altLang="es-ES" sz="1400" dirty="0">
                <a:latin typeface="+mn-lt"/>
              </a:rPr>
              <a:t> A </a:t>
            </a:r>
            <a:r>
              <a:rPr lang="en-US" altLang="es-ES" sz="1400" dirty="0" err="1">
                <a:latin typeface="+mn-lt"/>
              </a:rPr>
              <a:t>requiere</a:t>
            </a:r>
            <a:r>
              <a:rPr lang="en-US" altLang="es-ES" sz="1400" dirty="0">
                <a:latin typeface="+mn-lt"/>
              </a:rPr>
              <a:t> la </a:t>
            </a:r>
            <a:r>
              <a:rPr lang="en-US" altLang="es-ES" sz="1400" dirty="0" err="1">
                <a:latin typeface="+mn-lt"/>
              </a:rPr>
              <a:t>selección</a:t>
            </a:r>
            <a:r>
              <a:rPr lang="en-US" altLang="es-ES" sz="1400" dirty="0">
                <a:latin typeface="+mn-lt"/>
              </a:rPr>
              <a:t> de la </a:t>
            </a:r>
            <a:r>
              <a:rPr lang="en-US" altLang="es-ES" sz="1400" dirty="0" err="1">
                <a:latin typeface="+mn-lt"/>
              </a:rPr>
              <a:t>característica</a:t>
            </a:r>
            <a:r>
              <a:rPr lang="en-US" altLang="es-ES" sz="1400" dirty="0">
                <a:latin typeface="+mn-lt"/>
              </a:rPr>
              <a:t> B. </a:t>
            </a:r>
            <a:r>
              <a:rPr lang="en-US" altLang="es-ES" sz="1400" i="1" dirty="0">
                <a:solidFill>
                  <a:srgbClr val="7030A0"/>
                </a:solidFill>
                <a:latin typeface="+mn-lt"/>
              </a:rPr>
              <a:t>Popsicle =&gt; Stick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US" altLang="es-ES" sz="1400" b="1" i="1" dirty="0">
                <a:solidFill>
                  <a:srgbClr val="0000FF"/>
                </a:solidFill>
                <a:latin typeface="+mn-lt"/>
              </a:rPr>
              <a:t>Excludes constraints </a:t>
            </a:r>
            <a:r>
              <a:rPr lang="en-US" altLang="es-ES" sz="1400" dirty="0">
                <a:solidFill>
                  <a:srgbClr val="0000FF"/>
                </a:solidFill>
                <a:latin typeface="+mn-lt"/>
              </a:rPr>
              <a:t>(A =&gt; ! B):</a:t>
            </a:r>
            <a:r>
              <a:rPr lang="en-US" altLang="es-ES" sz="1400" b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n-US" altLang="es-ES" sz="1400" dirty="0">
                <a:latin typeface="+mn-lt"/>
              </a:rPr>
              <a:t>La </a:t>
            </a:r>
            <a:r>
              <a:rPr lang="en-US" altLang="es-ES" sz="1400" dirty="0" err="1">
                <a:latin typeface="+mn-lt"/>
              </a:rPr>
              <a:t>selección</a:t>
            </a:r>
            <a:r>
              <a:rPr lang="en-US" altLang="es-ES" sz="1400" dirty="0">
                <a:latin typeface="+mn-lt"/>
              </a:rPr>
              <a:t> de la </a:t>
            </a:r>
            <a:r>
              <a:rPr lang="en-US" altLang="es-ES" sz="1400" dirty="0" err="1">
                <a:latin typeface="+mn-lt"/>
              </a:rPr>
              <a:t>característica</a:t>
            </a:r>
            <a:r>
              <a:rPr lang="en-US" altLang="es-ES" sz="1400" dirty="0">
                <a:latin typeface="+mn-lt"/>
              </a:rPr>
              <a:t> A </a:t>
            </a:r>
            <a:r>
              <a:rPr lang="en-US" altLang="es-ES" sz="1400" dirty="0" err="1">
                <a:latin typeface="+mn-lt"/>
              </a:rPr>
              <a:t>impide</a:t>
            </a:r>
            <a:r>
              <a:rPr lang="en-US" altLang="es-ES" sz="1400" dirty="0">
                <a:latin typeface="+mn-lt"/>
              </a:rPr>
              <a:t> la </a:t>
            </a:r>
            <a:r>
              <a:rPr lang="en-US" altLang="es-ES" sz="1400" dirty="0" err="1">
                <a:latin typeface="+mn-lt"/>
              </a:rPr>
              <a:t>selección</a:t>
            </a:r>
            <a:r>
              <a:rPr lang="en-US" altLang="es-ES" sz="1400" dirty="0">
                <a:latin typeface="+mn-lt"/>
              </a:rPr>
              <a:t> de la </a:t>
            </a:r>
            <a:r>
              <a:rPr lang="en-US" altLang="es-ES" sz="1400" dirty="0" err="1">
                <a:latin typeface="+mn-lt"/>
              </a:rPr>
              <a:t>característica</a:t>
            </a:r>
            <a:r>
              <a:rPr lang="en-US" altLang="es-ES" sz="1400" dirty="0">
                <a:latin typeface="+mn-lt"/>
              </a:rPr>
              <a:t> B, y </a:t>
            </a:r>
            <a:r>
              <a:rPr lang="en-US" altLang="es-ES" sz="1400" dirty="0" err="1">
                <a:latin typeface="+mn-lt"/>
              </a:rPr>
              <a:t>viceversa</a:t>
            </a:r>
            <a:r>
              <a:rPr lang="en-US" altLang="es-ES" sz="1400" dirty="0">
                <a:latin typeface="+mn-lt"/>
              </a:rPr>
              <a:t>. </a:t>
            </a:r>
            <a:r>
              <a:rPr lang="en-US" altLang="es-ES" sz="1400" i="1" dirty="0">
                <a:solidFill>
                  <a:srgbClr val="7030A0"/>
                </a:solidFill>
                <a:latin typeface="+mn-lt"/>
              </a:rPr>
              <a:t>Stick =&gt; ! “Whipped cream”</a:t>
            </a:r>
            <a:endParaRPr lang="es-ES" altLang="es-ES" sz="1400" i="1" dirty="0">
              <a:solidFill>
                <a:srgbClr val="7030A0"/>
              </a:solidFill>
              <a:latin typeface="+mn-lt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1C89D50-52DB-4A2F-9C52-A178C1069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288" y="765175"/>
            <a:ext cx="2444660" cy="34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0307"/>
      </p:ext>
    </p:extLst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2.1 </a:t>
            </a:r>
            <a:r>
              <a:rPr lang="en-US" dirty="0" err="1"/>
              <a:t>Modelado</a:t>
            </a:r>
            <a:r>
              <a:rPr lang="en-US" dirty="0"/>
              <a:t> de la </a:t>
            </a:r>
            <a:r>
              <a:rPr lang="en-US" dirty="0" err="1"/>
              <a:t>variabilidad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9869"/>
            <a:ext cx="5462467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Modelado avanzado con UVL</a:t>
            </a:r>
            <a:endParaRPr lang="es-ES" altLang="es-ES" sz="2400" dirty="0">
              <a:solidFill>
                <a:srgbClr val="0000FF"/>
              </a:solidFill>
              <a:latin typeface="+mn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US" altLang="es-ES" sz="1400" b="1" i="1" dirty="0">
                <a:solidFill>
                  <a:srgbClr val="0000FF"/>
                </a:solidFill>
                <a:latin typeface="+mn-lt"/>
              </a:rPr>
              <a:t>Abstract feature </a:t>
            </a:r>
            <a:r>
              <a:rPr lang="en-US" altLang="es-ES" sz="1400" dirty="0">
                <a:solidFill>
                  <a:srgbClr val="0000FF"/>
                </a:solidFill>
                <a:latin typeface="+mn-lt"/>
              </a:rPr>
              <a:t>({abstract}):</a:t>
            </a:r>
            <a:r>
              <a:rPr lang="en-US" altLang="es-ES" sz="1400" b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400" dirty="0">
                <a:latin typeface="+mn-lt"/>
              </a:rPr>
              <a:t>La característica no tiene implementación, y solo existe para estructurar el modelo.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i="1" dirty="0">
                <a:latin typeface="+mn-lt"/>
              </a:rPr>
              <a:t>Category, Flavors, Container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US" altLang="es-ES" sz="1400" b="1" i="1" dirty="0">
                <a:solidFill>
                  <a:srgbClr val="0000FF"/>
                </a:solidFill>
                <a:latin typeface="+mn-lt"/>
              </a:rPr>
              <a:t>Numerical feature </a:t>
            </a:r>
            <a:r>
              <a:rPr lang="en-US" altLang="es-ES" sz="1400" dirty="0">
                <a:solidFill>
                  <a:srgbClr val="0000FF"/>
                </a:solidFill>
                <a:latin typeface="+mn-lt"/>
              </a:rPr>
              <a:t>(Integer): </a:t>
            </a:r>
            <a:r>
              <a:rPr lang="es-ES" altLang="es-ES" sz="1400" dirty="0">
                <a:latin typeface="+mn-lt"/>
              </a:rPr>
              <a:t>La selección de la característica implica asignarle un valor numérico.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i="1" dirty="0">
                <a:latin typeface="+mn-lt"/>
              </a:rPr>
              <a:t>Scoop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US" altLang="es-ES" sz="1400" b="1" i="1" dirty="0">
                <a:solidFill>
                  <a:srgbClr val="0000FF"/>
                </a:solidFill>
                <a:latin typeface="+mn-lt"/>
              </a:rPr>
              <a:t>String feature </a:t>
            </a:r>
            <a:r>
              <a:rPr lang="en-US" altLang="es-ES" sz="1400" dirty="0">
                <a:solidFill>
                  <a:srgbClr val="0000FF"/>
                </a:solidFill>
                <a:latin typeface="+mn-lt"/>
              </a:rPr>
              <a:t>(String): </a:t>
            </a:r>
            <a:r>
              <a:rPr lang="es-ES" altLang="es-ES" sz="1400" dirty="0">
                <a:latin typeface="+mn-lt"/>
              </a:rPr>
              <a:t>La selección de la característica implica asignarle un valor textual.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i="1" dirty="0">
                <a:latin typeface="+mn-lt"/>
              </a:rPr>
              <a:t>“Name of customer”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US" altLang="es-ES" sz="1400" b="1" i="1" dirty="0">
                <a:solidFill>
                  <a:srgbClr val="0000FF"/>
                </a:solidFill>
                <a:latin typeface="+mn-lt"/>
              </a:rPr>
              <a:t>Cardinality group </a:t>
            </a:r>
            <a:r>
              <a:rPr lang="en-US" altLang="es-ES" sz="1400" dirty="0">
                <a:solidFill>
                  <a:srgbClr val="0000FF"/>
                </a:solidFill>
                <a:latin typeface="+mn-lt"/>
              </a:rPr>
              <a:t>([</a:t>
            </a:r>
            <a:r>
              <a:rPr lang="en-US" altLang="es-ES" sz="1400" dirty="0" err="1">
                <a:solidFill>
                  <a:srgbClr val="0000FF"/>
                </a:solidFill>
                <a:latin typeface="+mn-lt"/>
              </a:rPr>
              <a:t>a..b</a:t>
            </a:r>
            <a:r>
              <a:rPr lang="en-US" altLang="es-ES" sz="1400" dirty="0">
                <a:solidFill>
                  <a:srgbClr val="0000FF"/>
                </a:solidFill>
                <a:latin typeface="+mn-lt"/>
              </a:rPr>
              <a:t>]): </a:t>
            </a:r>
            <a:r>
              <a:rPr lang="es-ES" altLang="es-ES" sz="1400" dirty="0">
                <a:latin typeface="+mn-lt"/>
              </a:rPr>
              <a:t>Al menos </a:t>
            </a:r>
            <a:r>
              <a:rPr lang="es-ES" altLang="es-ES" sz="1400" b="1" dirty="0">
                <a:latin typeface="+mn-lt"/>
              </a:rPr>
              <a:t>a</a:t>
            </a:r>
            <a:r>
              <a:rPr lang="es-ES" altLang="es-ES" sz="1400" dirty="0">
                <a:latin typeface="+mn-lt"/>
              </a:rPr>
              <a:t> y como máximo </a:t>
            </a:r>
            <a:r>
              <a:rPr lang="es-ES" altLang="es-ES" sz="1400" b="1" dirty="0">
                <a:latin typeface="+mn-lt"/>
              </a:rPr>
              <a:t>b</a:t>
            </a:r>
            <a:r>
              <a:rPr lang="es-ES" altLang="es-ES" sz="1400" dirty="0">
                <a:latin typeface="+mn-lt"/>
              </a:rPr>
              <a:t> características hijas deben ser seleccionada si su característica padre es seleccionada. </a:t>
            </a:r>
            <a:r>
              <a:rPr lang="es-ES" altLang="es-ES" sz="1400" i="1" dirty="0" err="1">
                <a:latin typeface="+mn-lt"/>
              </a:rPr>
              <a:t>Flavors</a:t>
            </a:r>
            <a:endParaRPr lang="es-ES" altLang="es-ES" sz="1400" i="1" dirty="0">
              <a:latin typeface="+mn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US" altLang="es-ES" sz="1400" b="1" i="1" dirty="0">
                <a:solidFill>
                  <a:srgbClr val="0000FF"/>
                </a:solidFill>
                <a:latin typeface="+mn-lt"/>
              </a:rPr>
              <a:t>Feature cardinality, </a:t>
            </a:r>
            <a:r>
              <a:rPr lang="en-US" altLang="es-ES" sz="1400" b="1" i="1" dirty="0" err="1">
                <a:solidFill>
                  <a:srgbClr val="0000FF"/>
                </a:solidFill>
                <a:latin typeface="+mn-lt"/>
              </a:rPr>
              <a:t>clonable</a:t>
            </a:r>
            <a:r>
              <a:rPr lang="en-US" altLang="es-ES" sz="1400" b="1" i="1" dirty="0">
                <a:solidFill>
                  <a:srgbClr val="0000FF"/>
                </a:solidFill>
                <a:latin typeface="+mn-lt"/>
              </a:rPr>
              <a:t> feature, multi-feature </a:t>
            </a:r>
            <a:r>
              <a:rPr lang="en-US" altLang="es-ES" sz="1400" dirty="0">
                <a:solidFill>
                  <a:srgbClr val="0000FF"/>
                </a:solidFill>
                <a:latin typeface="+mn-lt"/>
              </a:rPr>
              <a:t>([</a:t>
            </a:r>
            <a:r>
              <a:rPr lang="en-US" altLang="es-ES" sz="1400" dirty="0" err="1">
                <a:solidFill>
                  <a:srgbClr val="0000FF"/>
                </a:solidFill>
                <a:latin typeface="+mn-lt"/>
              </a:rPr>
              <a:t>a..b</a:t>
            </a:r>
            <a:r>
              <a:rPr lang="en-US" altLang="es-ES" sz="1400" dirty="0">
                <a:solidFill>
                  <a:srgbClr val="0000FF"/>
                </a:solidFill>
                <a:latin typeface="+mn-lt"/>
              </a:rPr>
              <a:t>]): </a:t>
            </a:r>
            <a:r>
              <a:rPr lang="es-ES" altLang="es-ES" sz="1400" dirty="0">
                <a:latin typeface="+mn-lt"/>
              </a:rPr>
              <a:t>Al menos </a:t>
            </a:r>
            <a:r>
              <a:rPr lang="es-ES" altLang="es-ES" sz="1400" b="1" dirty="0">
                <a:latin typeface="+mn-lt"/>
              </a:rPr>
              <a:t>a</a:t>
            </a:r>
            <a:r>
              <a:rPr lang="es-ES" altLang="es-ES" sz="1400" dirty="0">
                <a:latin typeface="+mn-lt"/>
              </a:rPr>
              <a:t> y como máximo </a:t>
            </a:r>
            <a:r>
              <a:rPr lang="es-ES" altLang="es-ES" sz="1400" b="1" dirty="0">
                <a:latin typeface="+mn-lt"/>
              </a:rPr>
              <a:t>b</a:t>
            </a:r>
            <a:r>
              <a:rPr lang="es-ES" altLang="es-ES" sz="1400" dirty="0">
                <a:latin typeface="+mn-lt"/>
              </a:rPr>
              <a:t> instancias de la característica existirán y su selección implica la configuración de sus características hijas para cada instancia.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i="1" dirty="0">
                <a:latin typeface="+mn-lt"/>
              </a:rPr>
              <a:t>Chocolate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US" altLang="es-ES" sz="1400" b="1" i="1" dirty="0">
                <a:solidFill>
                  <a:srgbClr val="0000FF"/>
                </a:solidFill>
                <a:latin typeface="+mn-lt"/>
              </a:rPr>
              <a:t>Feature attribute </a:t>
            </a:r>
            <a:r>
              <a:rPr lang="en-US" altLang="es-ES" sz="1400" dirty="0">
                <a:solidFill>
                  <a:srgbClr val="0000FF"/>
                </a:solidFill>
                <a:latin typeface="+mn-lt"/>
              </a:rPr>
              <a:t>({clave valor}):</a:t>
            </a:r>
            <a:r>
              <a:rPr lang="en-US" altLang="es-ES" sz="1400" b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n-US" altLang="es-ES" sz="1400" dirty="0">
                <a:latin typeface="+mn-lt"/>
              </a:rPr>
              <a:t>La </a:t>
            </a:r>
            <a:r>
              <a:rPr lang="en-US" altLang="es-ES" sz="1400" dirty="0" err="1">
                <a:latin typeface="+mn-lt"/>
              </a:rPr>
              <a:t>característica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incluye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información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adicional</a:t>
            </a:r>
            <a:r>
              <a:rPr lang="en-US" altLang="es-ES" sz="1400" dirty="0">
                <a:latin typeface="+mn-lt"/>
              </a:rPr>
              <a:t>. </a:t>
            </a:r>
            <a:r>
              <a:rPr lang="en-US" altLang="es-ES" sz="1400" i="1" dirty="0">
                <a:latin typeface="+mn-lt"/>
              </a:rPr>
              <a:t>Price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US" altLang="es-ES" sz="1400" b="1" i="1" dirty="0">
                <a:solidFill>
                  <a:srgbClr val="0000FF"/>
                </a:solidFill>
                <a:latin typeface="+mn-lt"/>
              </a:rPr>
              <a:t>Cross-tree constraints </a:t>
            </a:r>
            <a:r>
              <a:rPr lang="en-US" altLang="es-ES" sz="1400" dirty="0">
                <a:solidFill>
                  <a:srgbClr val="0000FF"/>
                </a:solidFill>
                <a:latin typeface="+mn-lt"/>
              </a:rPr>
              <a:t>(|, &amp;, =&gt;, &lt;=&gt;, !):</a:t>
            </a:r>
            <a:r>
              <a:rPr lang="en-US" altLang="es-ES" sz="1400" b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Restricciones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arbitrarias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en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lógica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proposicional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sobre</a:t>
            </a:r>
            <a:r>
              <a:rPr lang="en-US" altLang="es-ES" sz="1400" dirty="0">
                <a:latin typeface="+mn-lt"/>
              </a:rPr>
              <a:t> las </a:t>
            </a:r>
            <a:r>
              <a:rPr lang="en-US" altLang="es-ES" sz="1400" dirty="0" err="1">
                <a:latin typeface="+mn-lt"/>
              </a:rPr>
              <a:t>características</a:t>
            </a:r>
            <a:r>
              <a:rPr lang="en-US" altLang="es-ES" sz="1400" dirty="0">
                <a:latin typeface="+mn-lt"/>
              </a:rPr>
              <a:t>. </a:t>
            </a:r>
            <a:r>
              <a:rPr lang="en-US" altLang="es-ES" sz="1400" i="1" dirty="0">
                <a:latin typeface="+mn-lt"/>
              </a:rPr>
              <a:t>Scoop =&gt; Cup | Cone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US" altLang="es-ES" sz="1400" b="1" i="1" dirty="0">
                <a:solidFill>
                  <a:srgbClr val="0000FF"/>
                </a:solidFill>
                <a:latin typeface="+mn-lt"/>
              </a:rPr>
              <a:t>Arithmetic constraints </a:t>
            </a:r>
            <a:r>
              <a:rPr lang="en-US" altLang="es-ES" sz="1400" dirty="0">
                <a:solidFill>
                  <a:srgbClr val="0000FF"/>
                </a:solidFill>
                <a:latin typeface="+mn-lt"/>
              </a:rPr>
              <a:t>(==, !=, &lt;, &gt;, &lt;=, &gt;=, +, -, *, /):</a:t>
            </a:r>
            <a:r>
              <a:rPr lang="en-US" altLang="es-ES" sz="1400" b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Restricciones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numéricas</a:t>
            </a:r>
            <a:r>
              <a:rPr lang="en-US" altLang="es-ES" sz="1400" dirty="0">
                <a:latin typeface="+mn-lt"/>
              </a:rPr>
              <a:t> o </a:t>
            </a:r>
            <a:r>
              <a:rPr lang="en-US" altLang="es-ES" sz="1400" dirty="0" err="1">
                <a:latin typeface="+mn-lt"/>
              </a:rPr>
              <a:t>comparación</a:t>
            </a:r>
            <a:r>
              <a:rPr lang="en-US" altLang="es-ES" sz="1400" dirty="0">
                <a:latin typeface="+mn-lt"/>
              </a:rPr>
              <a:t> de </a:t>
            </a:r>
            <a:r>
              <a:rPr lang="en-US" altLang="es-ES" sz="1400" dirty="0" err="1">
                <a:latin typeface="+mn-lt"/>
              </a:rPr>
              <a:t>cadenas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sobre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características</a:t>
            </a:r>
            <a:r>
              <a:rPr lang="en-US" altLang="es-ES" sz="1400" dirty="0">
                <a:latin typeface="+mn-lt"/>
              </a:rPr>
              <a:t> o </a:t>
            </a:r>
            <a:r>
              <a:rPr lang="en-US" altLang="es-ES" sz="1400" dirty="0" err="1">
                <a:latin typeface="+mn-lt"/>
              </a:rPr>
              <a:t>atributos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numéricos</a:t>
            </a:r>
            <a:r>
              <a:rPr lang="en-US" altLang="es-ES" sz="1400" dirty="0">
                <a:latin typeface="+mn-lt"/>
              </a:rPr>
              <a:t> o de </a:t>
            </a:r>
            <a:r>
              <a:rPr lang="en-US" altLang="es-ES" sz="1400" dirty="0" err="1">
                <a:latin typeface="+mn-lt"/>
              </a:rPr>
              <a:t>tipo</a:t>
            </a:r>
            <a:r>
              <a:rPr lang="en-US" altLang="es-ES" sz="1400" dirty="0">
                <a:latin typeface="+mn-lt"/>
              </a:rPr>
              <a:t> string. </a:t>
            </a:r>
            <a:r>
              <a:rPr lang="en-US" altLang="es-ES" sz="1400" i="1" dirty="0">
                <a:latin typeface="+mn-lt"/>
              </a:rPr>
              <a:t>Scoop &gt; 1 &amp; Scoop &lt;= 3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US" altLang="es-ES" sz="1400" b="1" i="1" dirty="0">
                <a:solidFill>
                  <a:srgbClr val="0000FF"/>
                </a:solidFill>
                <a:latin typeface="+mn-lt"/>
              </a:rPr>
              <a:t>Aggregate functions </a:t>
            </a:r>
            <a:r>
              <a:rPr lang="en-US" altLang="es-ES" sz="1400" dirty="0">
                <a:solidFill>
                  <a:srgbClr val="0000FF"/>
                </a:solidFill>
                <a:latin typeface="+mn-lt"/>
              </a:rPr>
              <a:t>(</a:t>
            </a:r>
            <a:r>
              <a:rPr lang="en-US" altLang="es-ES" sz="1400" dirty="0" err="1">
                <a:solidFill>
                  <a:srgbClr val="0000FF"/>
                </a:solidFill>
                <a:latin typeface="+mn-lt"/>
              </a:rPr>
              <a:t>len</a:t>
            </a:r>
            <a:r>
              <a:rPr lang="en-US" altLang="es-ES" sz="1400" dirty="0">
                <a:solidFill>
                  <a:srgbClr val="0000FF"/>
                </a:solidFill>
                <a:latin typeface="+mn-lt"/>
              </a:rPr>
              <a:t>(), sum(), avg(), floor(), ceil()):</a:t>
            </a:r>
            <a:r>
              <a:rPr lang="en-US" altLang="es-ES" sz="1400" b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Funciones</a:t>
            </a:r>
            <a:r>
              <a:rPr lang="en-US" altLang="es-ES" sz="1400" dirty="0">
                <a:latin typeface="+mn-lt"/>
              </a:rPr>
              <a:t> de </a:t>
            </a:r>
            <a:r>
              <a:rPr lang="en-US" altLang="es-ES" sz="1400" dirty="0" err="1">
                <a:latin typeface="+mn-lt"/>
              </a:rPr>
              <a:t>agregación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sobre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características</a:t>
            </a:r>
            <a:r>
              <a:rPr lang="en-US" altLang="es-ES" sz="1400" dirty="0">
                <a:latin typeface="+mn-lt"/>
              </a:rPr>
              <a:t> o </a:t>
            </a:r>
            <a:r>
              <a:rPr lang="en-US" altLang="es-ES" sz="1400" dirty="0" err="1">
                <a:latin typeface="+mn-lt"/>
              </a:rPr>
              <a:t>atributos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numéricos</a:t>
            </a:r>
            <a:r>
              <a:rPr lang="en-US" altLang="es-ES" sz="1400" dirty="0">
                <a:latin typeface="+mn-lt"/>
              </a:rPr>
              <a:t> o de </a:t>
            </a:r>
            <a:r>
              <a:rPr lang="en-US" altLang="es-ES" sz="1400" dirty="0" err="1">
                <a:latin typeface="+mn-lt"/>
              </a:rPr>
              <a:t>tipo</a:t>
            </a:r>
            <a:r>
              <a:rPr lang="en-US" altLang="es-ES" sz="1400" dirty="0">
                <a:latin typeface="+mn-lt"/>
              </a:rPr>
              <a:t> string. </a:t>
            </a:r>
            <a:r>
              <a:rPr lang="es-ES" altLang="es-ES" sz="1400" i="1" dirty="0">
                <a:latin typeface="+mn-lt"/>
              </a:rPr>
              <a:t>Sum(Price) &lt; 5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endParaRPr lang="es-ES" altLang="es-ES" sz="1400" i="1" dirty="0">
              <a:latin typeface="+mn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endParaRPr lang="es-ES" altLang="es-ES" sz="1400" i="1" dirty="0">
              <a:latin typeface="+mn-lt"/>
            </a:endParaRP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5BB29CD2-0D04-4E40-A847-14BCA9DADFC8}"/>
              </a:ext>
            </a:extLst>
          </p:cNvPr>
          <p:cNvGrpSpPr/>
          <p:nvPr/>
        </p:nvGrpSpPr>
        <p:grpSpPr>
          <a:xfrm>
            <a:off x="5364088" y="854075"/>
            <a:ext cx="3766021" cy="4991108"/>
            <a:chOff x="5424367" y="854075"/>
            <a:chExt cx="3705742" cy="4911220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015E8434-7296-4C47-9E91-B27E86C08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2467" y="4765030"/>
              <a:ext cx="2972215" cy="1000265"/>
            </a:xfrm>
            <a:prstGeom prst="rect">
              <a:avLst/>
            </a:prstGeom>
          </p:spPr>
        </p:pic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6B450E42-BA0C-4C3B-ABF2-AC056413E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4367" y="854075"/>
              <a:ext cx="3705742" cy="38867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2635106"/>
      </p:ext>
    </p:extLst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2.1 </a:t>
            </a:r>
            <a:r>
              <a:rPr lang="en-US" dirty="0" err="1"/>
              <a:t>Modelado</a:t>
            </a:r>
            <a:r>
              <a:rPr lang="en-US" dirty="0"/>
              <a:t> de la </a:t>
            </a:r>
            <a:r>
              <a:rPr lang="en-US" dirty="0" err="1"/>
              <a:t>variabilidad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9869"/>
            <a:ext cx="9144000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Configuración de un FM</a:t>
            </a:r>
            <a:endParaRPr lang="es-ES" altLang="es-ES" sz="2400" dirty="0">
              <a:solidFill>
                <a:srgbClr val="0000FF"/>
              </a:solidFill>
              <a:latin typeface="+mn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US" altLang="es-ES" b="1" i="1" dirty="0">
                <a:solidFill>
                  <a:srgbClr val="0000FF"/>
                </a:solidFill>
                <a:latin typeface="+mn-lt"/>
              </a:rPr>
              <a:t>Configuration</a:t>
            </a:r>
            <a:r>
              <a:rPr lang="en-US" altLang="es-ES" dirty="0">
                <a:solidFill>
                  <a:srgbClr val="0000FF"/>
                </a:solidFill>
                <a:latin typeface="+mn-lt"/>
              </a:rPr>
              <a:t>:</a:t>
            </a:r>
            <a:r>
              <a:rPr lang="en-US" altLang="es-ES" b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dirty="0">
                <a:latin typeface="+mn-lt"/>
              </a:rPr>
              <a:t>Una </a:t>
            </a:r>
            <a:r>
              <a:rPr lang="en-US" altLang="es-ES" dirty="0" err="1">
                <a:solidFill>
                  <a:srgbClr val="0000FF"/>
                </a:solidFill>
                <a:latin typeface="+mn-lt"/>
              </a:rPr>
              <a:t>configuración</a:t>
            </a:r>
            <a:r>
              <a:rPr lang="es-ES" altLang="es-ES" dirty="0">
                <a:latin typeface="+mn-lt"/>
              </a:rPr>
              <a:t> en un FM es un subconjunto de las características del modelo que representa una posible instancia válida de un producto dentro de la SPL. La selección de características debe cumplir con las relaciones estructurales y restricciones impuestas en el modelo.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  <a:defRPr/>
            </a:pPr>
            <a:r>
              <a:rPr lang="en-US" altLang="es-ES" b="1" i="1" dirty="0">
                <a:solidFill>
                  <a:srgbClr val="0000FF"/>
                </a:solidFill>
                <a:latin typeface="+mn-lt"/>
              </a:rPr>
              <a:t>Full configuration </a:t>
            </a:r>
            <a:r>
              <a:rPr lang="en-US" altLang="es-ES" dirty="0">
                <a:solidFill>
                  <a:srgbClr val="0000FF"/>
                </a:solidFill>
                <a:latin typeface="+mn-lt"/>
              </a:rPr>
              <a:t>(</a:t>
            </a:r>
            <a:r>
              <a:rPr lang="en-US" altLang="es-ES" dirty="0" err="1">
                <a:solidFill>
                  <a:srgbClr val="0000FF"/>
                </a:solidFill>
                <a:latin typeface="+mn-lt"/>
              </a:rPr>
              <a:t>configuración</a:t>
            </a:r>
            <a:r>
              <a:rPr lang="en-US" altLang="es-ES" dirty="0">
                <a:solidFill>
                  <a:srgbClr val="0000FF"/>
                </a:solidFill>
                <a:latin typeface="+mn-lt"/>
              </a:rPr>
              <a:t> total/</a:t>
            </a:r>
            <a:r>
              <a:rPr lang="en-US" altLang="es-ES" dirty="0" err="1">
                <a:solidFill>
                  <a:srgbClr val="0000FF"/>
                </a:solidFill>
                <a:latin typeface="+mn-lt"/>
              </a:rPr>
              <a:t>completa</a:t>
            </a:r>
            <a:r>
              <a:rPr lang="en-US" altLang="es-ES" dirty="0">
                <a:solidFill>
                  <a:srgbClr val="0000FF"/>
                </a:solidFill>
                <a:latin typeface="+mn-lt"/>
              </a:rPr>
              <a:t>)</a:t>
            </a:r>
            <a:r>
              <a:rPr lang="es-ES" altLang="es-ES" dirty="0">
                <a:latin typeface="+mn-lt"/>
              </a:rPr>
              <a:t>: Cada una de las característica del modelo han sido decididas (seleccionadas o deseleccionadas) explícitamente.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  <a:defRPr/>
            </a:pPr>
            <a:r>
              <a:rPr lang="en-US" altLang="es-ES" b="1" i="1" dirty="0">
                <a:solidFill>
                  <a:srgbClr val="0000FF"/>
                </a:solidFill>
                <a:latin typeface="+mn-lt"/>
              </a:rPr>
              <a:t>Partial configuration </a:t>
            </a:r>
            <a:r>
              <a:rPr lang="en-US" altLang="es-ES" dirty="0">
                <a:solidFill>
                  <a:srgbClr val="0000FF"/>
                </a:solidFill>
                <a:latin typeface="+mn-lt"/>
              </a:rPr>
              <a:t>(</a:t>
            </a:r>
            <a:r>
              <a:rPr lang="en-US" altLang="es-ES" dirty="0" err="1">
                <a:solidFill>
                  <a:srgbClr val="0000FF"/>
                </a:solidFill>
                <a:latin typeface="+mn-lt"/>
              </a:rPr>
              <a:t>configuración</a:t>
            </a:r>
            <a:r>
              <a:rPr lang="en-US" altLang="es-ES" dirty="0">
                <a:solidFill>
                  <a:srgbClr val="0000FF"/>
                </a:solidFill>
                <a:latin typeface="+mn-lt"/>
              </a:rPr>
              <a:t> </a:t>
            </a:r>
            <a:r>
              <a:rPr lang="en-US" altLang="es-ES" dirty="0" err="1">
                <a:solidFill>
                  <a:srgbClr val="0000FF"/>
                </a:solidFill>
                <a:latin typeface="+mn-lt"/>
              </a:rPr>
              <a:t>parcial</a:t>
            </a:r>
            <a:r>
              <a:rPr lang="en-US" altLang="es-ES" dirty="0">
                <a:solidFill>
                  <a:srgbClr val="0000FF"/>
                </a:solidFill>
                <a:latin typeface="+mn-lt"/>
              </a:rPr>
              <a:t>)</a:t>
            </a:r>
            <a:r>
              <a:rPr lang="es-ES" altLang="es-ES" dirty="0">
                <a:latin typeface="+mn-lt"/>
              </a:rPr>
              <a:t>: No todas las características han sido decididas (algunas quedan indefinidas).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US" altLang="es-ES" b="1" i="1" dirty="0">
                <a:solidFill>
                  <a:srgbClr val="0000FF"/>
                </a:solidFill>
                <a:latin typeface="+mn-lt"/>
              </a:rPr>
              <a:t>Valid configuration </a:t>
            </a:r>
            <a:r>
              <a:rPr lang="en-US" altLang="es-ES" dirty="0">
                <a:solidFill>
                  <a:srgbClr val="0000FF"/>
                </a:solidFill>
                <a:latin typeface="+mn-lt"/>
              </a:rPr>
              <a:t>(</a:t>
            </a:r>
            <a:r>
              <a:rPr lang="en-US" altLang="es-ES" dirty="0" err="1">
                <a:solidFill>
                  <a:srgbClr val="0000FF"/>
                </a:solidFill>
                <a:latin typeface="+mn-lt"/>
              </a:rPr>
              <a:t>configuración</a:t>
            </a:r>
            <a:r>
              <a:rPr lang="en-US" altLang="es-ES" dirty="0">
                <a:solidFill>
                  <a:srgbClr val="0000FF"/>
                </a:solidFill>
                <a:latin typeface="+mn-lt"/>
              </a:rPr>
              <a:t> </a:t>
            </a:r>
            <a:r>
              <a:rPr lang="en-US" altLang="es-ES" dirty="0" err="1">
                <a:solidFill>
                  <a:srgbClr val="0000FF"/>
                </a:solidFill>
                <a:latin typeface="+mn-lt"/>
              </a:rPr>
              <a:t>válida</a:t>
            </a:r>
            <a:r>
              <a:rPr lang="en-US" altLang="es-ES" dirty="0">
                <a:solidFill>
                  <a:srgbClr val="0000FF"/>
                </a:solidFill>
                <a:latin typeface="+mn-lt"/>
              </a:rPr>
              <a:t>)</a:t>
            </a:r>
            <a:r>
              <a:rPr lang="es-ES" altLang="es-ES" dirty="0">
                <a:latin typeface="+mn-lt"/>
              </a:rPr>
              <a:t>: Una </a:t>
            </a:r>
            <a:r>
              <a:rPr lang="en-US" altLang="es-ES" dirty="0" err="1">
                <a:latin typeface="+mn-lt"/>
              </a:rPr>
              <a:t>configuración</a:t>
            </a:r>
            <a:r>
              <a:rPr lang="en-US" altLang="es-ES" dirty="0">
                <a:latin typeface="+mn-lt"/>
              </a:rPr>
              <a:t> es </a:t>
            </a:r>
            <a:r>
              <a:rPr lang="en-US" altLang="es-ES" dirty="0" err="1">
                <a:solidFill>
                  <a:srgbClr val="0000FF"/>
                </a:solidFill>
                <a:latin typeface="+mn-lt"/>
              </a:rPr>
              <a:t>válida</a:t>
            </a:r>
            <a:r>
              <a:rPr lang="es-ES" altLang="es-ES" dirty="0">
                <a:latin typeface="+mn-lt"/>
              </a:rPr>
              <a:t> si respeta todas las restricciones del FM, incluyendo las relaciones jerárquicas y las restricciones textuales.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84D3311-EDE1-49D6-8EA7-647FFC5C9A07}"/>
              </a:ext>
            </a:extLst>
          </p:cNvPr>
          <p:cNvSpPr txBox="1"/>
          <p:nvPr/>
        </p:nvSpPr>
        <p:spPr>
          <a:xfrm>
            <a:off x="5249336" y="5580887"/>
            <a:ext cx="3491880" cy="369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i="1" kern="0" dirty="0">
                <a:solidFill>
                  <a:srgbClr val="0000FF"/>
                </a:solidFill>
                <a:latin typeface="+mn-lt"/>
              </a:rPr>
              <a:t>Configuración parcial</a:t>
            </a:r>
            <a:endParaRPr lang="es-E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72C0FFD-DE3C-495C-AE8A-C1B5CF6F55A9}"/>
              </a:ext>
            </a:extLst>
          </p:cNvPr>
          <p:cNvSpPr txBox="1"/>
          <p:nvPr/>
        </p:nvSpPr>
        <p:spPr>
          <a:xfrm>
            <a:off x="557808" y="5580887"/>
            <a:ext cx="3491880" cy="369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i="1" kern="0" dirty="0">
                <a:solidFill>
                  <a:srgbClr val="0000FF"/>
                </a:solidFill>
                <a:latin typeface="+mn-lt"/>
              </a:rPr>
              <a:t>Configuración total</a:t>
            </a:r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AA60B4C-7A27-4707-B0CC-A9C832792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71" y="4005073"/>
            <a:ext cx="4323854" cy="155271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A680817E-97A1-4543-96A8-8D2B7A550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554" y="4009954"/>
            <a:ext cx="4323854" cy="1552717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15C7B78A-7E71-474C-94B3-085E34656A3D}"/>
              </a:ext>
            </a:extLst>
          </p:cNvPr>
          <p:cNvSpPr txBox="1"/>
          <p:nvPr/>
        </p:nvSpPr>
        <p:spPr>
          <a:xfrm>
            <a:off x="2699792" y="3981976"/>
            <a:ext cx="360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✅</a:t>
            </a:r>
            <a:endParaRPr lang="es-ES" sz="12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B1D434C-098F-44B1-9EC7-8DF043C8155A}"/>
              </a:ext>
            </a:extLst>
          </p:cNvPr>
          <p:cNvSpPr txBox="1"/>
          <p:nvPr/>
        </p:nvSpPr>
        <p:spPr>
          <a:xfrm>
            <a:off x="1171749" y="4523314"/>
            <a:ext cx="360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✅</a:t>
            </a:r>
            <a:endParaRPr lang="es-ES" sz="12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1CBBB1B-D494-4BBD-8AEB-C2665A866662}"/>
              </a:ext>
            </a:extLst>
          </p:cNvPr>
          <p:cNvSpPr txBox="1"/>
          <p:nvPr/>
        </p:nvSpPr>
        <p:spPr>
          <a:xfrm>
            <a:off x="2349277" y="4531221"/>
            <a:ext cx="360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✅</a:t>
            </a:r>
            <a:endParaRPr lang="es-ES" sz="12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A481B7A-92BE-46BA-8DBE-5FDA77D13BBE}"/>
              </a:ext>
            </a:extLst>
          </p:cNvPr>
          <p:cNvSpPr txBox="1"/>
          <p:nvPr/>
        </p:nvSpPr>
        <p:spPr>
          <a:xfrm>
            <a:off x="2850369" y="4531221"/>
            <a:ext cx="360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✅</a:t>
            </a:r>
            <a:endParaRPr lang="es-ES" sz="1200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A9FA7E7-9CAC-4126-ADAB-3B039BFDCA0D}"/>
              </a:ext>
            </a:extLst>
          </p:cNvPr>
          <p:cNvSpPr txBox="1"/>
          <p:nvPr/>
        </p:nvSpPr>
        <p:spPr>
          <a:xfrm>
            <a:off x="3563888" y="5280791"/>
            <a:ext cx="360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✅</a:t>
            </a:r>
            <a:endParaRPr lang="es-ES" sz="1200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A45C830-3F3A-40EA-9EDF-03E43E0C3B3C}"/>
              </a:ext>
            </a:extLst>
          </p:cNvPr>
          <p:cNvSpPr txBox="1"/>
          <p:nvPr/>
        </p:nvSpPr>
        <p:spPr>
          <a:xfrm>
            <a:off x="1763688" y="5280790"/>
            <a:ext cx="360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✅</a:t>
            </a:r>
            <a:endParaRPr lang="es-ES" sz="1200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C0D87EE-A275-4E49-99C9-F362504E5E00}"/>
              </a:ext>
            </a:extLst>
          </p:cNvPr>
          <p:cNvSpPr txBox="1"/>
          <p:nvPr/>
        </p:nvSpPr>
        <p:spPr>
          <a:xfrm>
            <a:off x="683568" y="5280789"/>
            <a:ext cx="360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✅</a:t>
            </a:r>
            <a:endParaRPr lang="es-ES" sz="1200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71B92C8-F831-4388-B58A-A2BCF78C73A8}"/>
              </a:ext>
            </a:extLst>
          </p:cNvPr>
          <p:cNvSpPr txBox="1"/>
          <p:nvPr/>
        </p:nvSpPr>
        <p:spPr>
          <a:xfrm>
            <a:off x="1259632" y="5280788"/>
            <a:ext cx="360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✅</a:t>
            </a:r>
            <a:endParaRPr lang="es-ES" sz="1200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D7A339E-97D6-4F82-BB8C-846593396F66}"/>
              </a:ext>
            </a:extLst>
          </p:cNvPr>
          <p:cNvSpPr txBox="1"/>
          <p:nvPr/>
        </p:nvSpPr>
        <p:spPr>
          <a:xfrm>
            <a:off x="3857575" y="4726638"/>
            <a:ext cx="360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0" i="0" dirty="0">
                <a:solidFill>
                  <a:srgbClr val="ECECEC"/>
                </a:solidFill>
                <a:effectLst/>
                <a:latin typeface="Google Sans"/>
              </a:rPr>
              <a:t>❌</a:t>
            </a:r>
            <a:endParaRPr lang="es-ES" sz="12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AE5EF7F-3201-4389-90D0-AD2A9F937C0E}"/>
              </a:ext>
            </a:extLst>
          </p:cNvPr>
          <p:cNvSpPr txBox="1"/>
          <p:nvPr/>
        </p:nvSpPr>
        <p:spPr>
          <a:xfrm>
            <a:off x="3063900" y="5277760"/>
            <a:ext cx="360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0" i="0">
                <a:solidFill>
                  <a:srgbClr val="ECECEC"/>
                </a:solidFill>
                <a:effectLst/>
                <a:latin typeface="Google Sans"/>
              </a:rPr>
              <a:t>❌</a:t>
            </a:r>
            <a:endParaRPr lang="es-ES" sz="1200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FFCFED90-AA02-4C0A-9D29-EFBC99EA2B83}"/>
              </a:ext>
            </a:extLst>
          </p:cNvPr>
          <p:cNvSpPr txBox="1"/>
          <p:nvPr/>
        </p:nvSpPr>
        <p:spPr>
          <a:xfrm>
            <a:off x="2422413" y="4906005"/>
            <a:ext cx="360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0" i="0">
                <a:solidFill>
                  <a:srgbClr val="ECECEC"/>
                </a:solidFill>
                <a:effectLst/>
                <a:latin typeface="Google Sans"/>
              </a:rPr>
              <a:t>❌</a:t>
            </a:r>
            <a:endParaRPr lang="es-ES" sz="1200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3C77DB8-81B2-4953-AE7C-639AB230A210}"/>
              </a:ext>
            </a:extLst>
          </p:cNvPr>
          <p:cNvSpPr txBox="1"/>
          <p:nvPr/>
        </p:nvSpPr>
        <p:spPr>
          <a:xfrm>
            <a:off x="206785" y="5277759"/>
            <a:ext cx="360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0" i="0">
                <a:solidFill>
                  <a:srgbClr val="ECECEC"/>
                </a:solidFill>
                <a:effectLst/>
                <a:latin typeface="Google Sans"/>
              </a:rPr>
              <a:t>❌</a:t>
            </a:r>
            <a:endParaRPr lang="es-ES" sz="1200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42C2D335-1188-4537-AE42-80FFD99FFC68}"/>
              </a:ext>
            </a:extLst>
          </p:cNvPr>
          <p:cNvSpPr txBox="1"/>
          <p:nvPr/>
        </p:nvSpPr>
        <p:spPr>
          <a:xfrm>
            <a:off x="7367612" y="3990436"/>
            <a:ext cx="360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✅</a:t>
            </a:r>
            <a:endParaRPr lang="es-ES" sz="12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0FEEE57-B46E-4A34-AD39-37B48AA0E455}"/>
              </a:ext>
            </a:extLst>
          </p:cNvPr>
          <p:cNvSpPr txBox="1"/>
          <p:nvPr/>
        </p:nvSpPr>
        <p:spPr>
          <a:xfrm>
            <a:off x="5852839" y="4531221"/>
            <a:ext cx="360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✅</a:t>
            </a:r>
            <a:endParaRPr lang="es-ES" sz="1200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2876E496-DF23-4B2A-BF6E-E79A4368C0DB}"/>
              </a:ext>
            </a:extLst>
          </p:cNvPr>
          <p:cNvSpPr txBox="1"/>
          <p:nvPr/>
        </p:nvSpPr>
        <p:spPr>
          <a:xfrm>
            <a:off x="7014914" y="4523314"/>
            <a:ext cx="360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✅</a:t>
            </a:r>
            <a:endParaRPr lang="es-ES" sz="1200" dirty="0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785193A9-1359-4E6A-901A-E7BAE439D168}"/>
              </a:ext>
            </a:extLst>
          </p:cNvPr>
          <p:cNvSpPr txBox="1"/>
          <p:nvPr/>
        </p:nvSpPr>
        <p:spPr>
          <a:xfrm>
            <a:off x="7519515" y="4531221"/>
            <a:ext cx="360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✅</a:t>
            </a:r>
            <a:endParaRPr lang="es-ES" sz="1200"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CC2D17C7-E157-4B5E-8A2D-16E853860C75}"/>
              </a:ext>
            </a:extLst>
          </p:cNvPr>
          <p:cNvSpPr txBox="1"/>
          <p:nvPr/>
        </p:nvSpPr>
        <p:spPr>
          <a:xfrm>
            <a:off x="5349600" y="5277758"/>
            <a:ext cx="360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✅</a:t>
            </a:r>
            <a:endParaRPr lang="es-ES" sz="1200" dirty="0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8A18D849-0AD8-4018-ABB5-016BDD080633}"/>
              </a:ext>
            </a:extLst>
          </p:cNvPr>
          <p:cNvSpPr txBox="1"/>
          <p:nvPr/>
        </p:nvSpPr>
        <p:spPr>
          <a:xfrm>
            <a:off x="6444208" y="5285672"/>
            <a:ext cx="360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✅</a:t>
            </a:r>
            <a:endParaRPr lang="es-ES" sz="1200" dirty="0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91F1D50E-B803-4992-94D0-9D145381EEEE}"/>
              </a:ext>
            </a:extLst>
          </p:cNvPr>
          <p:cNvSpPr txBox="1"/>
          <p:nvPr/>
        </p:nvSpPr>
        <p:spPr>
          <a:xfrm>
            <a:off x="4873967" y="5313560"/>
            <a:ext cx="360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0" i="0" dirty="0">
                <a:solidFill>
                  <a:srgbClr val="ECECEC"/>
                </a:solidFill>
                <a:effectLst/>
                <a:latin typeface="Google Sans"/>
              </a:rPr>
              <a:t>❌</a:t>
            </a:r>
            <a:endParaRPr lang="es-ES" sz="1200" dirty="0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F28C4D07-FB15-4101-80C2-817C743F1963}"/>
              </a:ext>
            </a:extLst>
          </p:cNvPr>
          <p:cNvSpPr txBox="1"/>
          <p:nvPr/>
        </p:nvSpPr>
        <p:spPr>
          <a:xfrm>
            <a:off x="7099969" y="4896627"/>
            <a:ext cx="360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0" i="0" dirty="0">
                <a:solidFill>
                  <a:srgbClr val="ECECEC"/>
                </a:solidFill>
                <a:effectLst/>
                <a:latin typeface="Google Sans"/>
              </a:rPr>
              <a:t>❌</a:t>
            </a:r>
            <a:endParaRPr lang="es-ES" sz="12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C75FE5E1-EB7A-4881-84A4-811FC4A9523D}"/>
              </a:ext>
            </a:extLst>
          </p:cNvPr>
          <p:cNvSpPr txBox="1"/>
          <p:nvPr/>
        </p:nvSpPr>
        <p:spPr>
          <a:xfrm>
            <a:off x="8305049" y="5277108"/>
            <a:ext cx="360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i="0" dirty="0">
                <a:solidFill>
                  <a:srgbClr val="FFC000"/>
                </a:solidFill>
                <a:effectLst/>
                <a:latin typeface="Google Sans"/>
              </a:rPr>
              <a:t>?</a:t>
            </a:r>
            <a:endParaRPr lang="es-ES" sz="1400" b="1" dirty="0">
              <a:solidFill>
                <a:srgbClr val="FFC000"/>
              </a:solidFill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7C69FDF3-6D28-4007-99F7-FF5005BBD706}"/>
              </a:ext>
            </a:extLst>
          </p:cNvPr>
          <p:cNvSpPr txBox="1"/>
          <p:nvPr/>
        </p:nvSpPr>
        <p:spPr>
          <a:xfrm>
            <a:off x="7834429" y="5277108"/>
            <a:ext cx="360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i="0" dirty="0">
                <a:solidFill>
                  <a:srgbClr val="FFC000"/>
                </a:solidFill>
                <a:effectLst/>
                <a:latin typeface="Google Sans"/>
              </a:rPr>
              <a:t>?</a:t>
            </a:r>
            <a:endParaRPr lang="es-ES" sz="1400" b="1" dirty="0">
              <a:solidFill>
                <a:srgbClr val="FFC000"/>
              </a:solidFill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04BB5623-7181-4DB2-9A51-FF03CA8C8618}"/>
              </a:ext>
            </a:extLst>
          </p:cNvPr>
          <p:cNvSpPr txBox="1"/>
          <p:nvPr/>
        </p:nvSpPr>
        <p:spPr>
          <a:xfrm>
            <a:off x="6007850" y="5262368"/>
            <a:ext cx="360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i="0" dirty="0">
                <a:solidFill>
                  <a:srgbClr val="FFC000"/>
                </a:solidFill>
                <a:effectLst/>
                <a:latin typeface="Google Sans"/>
              </a:rPr>
              <a:t>?</a:t>
            </a:r>
            <a:endParaRPr lang="es-ES" sz="1400" b="1" dirty="0">
              <a:solidFill>
                <a:srgbClr val="FFC000"/>
              </a:solidFill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A90DD6ED-94DB-4F1F-BC08-0B9F45DB6722}"/>
              </a:ext>
            </a:extLst>
          </p:cNvPr>
          <p:cNvSpPr txBox="1"/>
          <p:nvPr/>
        </p:nvSpPr>
        <p:spPr>
          <a:xfrm>
            <a:off x="8650555" y="4713868"/>
            <a:ext cx="360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i="0" dirty="0">
                <a:solidFill>
                  <a:srgbClr val="FFC000"/>
                </a:solidFill>
                <a:effectLst/>
                <a:latin typeface="Google Sans"/>
              </a:rPr>
              <a:t>?</a:t>
            </a:r>
            <a:endParaRPr lang="es-ES" sz="1400" b="1" dirty="0">
              <a:solidFill>
                <a:srgbClr val="FFC000"/>
              </a:solidFill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B2BE77C9-26BB-46BE-B7F3-DBA8D82BBEE2}"/>
              </a:ext>
            </a:extLst>
          </p:cNvPr>
          <p:cNvSpPr txBox="1"/>
          <p:nvPr/>
        </p:nvSpPr>
        <p:spPr>
          <a:xfrm>
            <a:off x="6848" y="5961171"/>
            <a:ext cx="51014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es-ES" sz="1600" dirty="0">
                <a:latin typeface="Consolas" panose="020B0609020204030204" pitchFamily="49" charset="0"/>
              </a:rPr>
              <a:t>[Pizza, </a:t>
            </a:r>
            <a:r>
              <a:rPr lang="es-ES" altLang="es-ES" sz="1600" dirty="0" err="1">
                <a:latin typeface="Consolas" panose="020B0609020204030204" pitchFamily="49" charset="0"/>
              </a:rPr>
              <a:t>Topping</a:t>
            </a:r>
            <a:r>
              <a:rPr lang="es-ES" altLang="es-ES" sz="1600" dirty="0">
                <a:latin typeface="Consolas" panose="020B0609020204030204" pitchFamily="49" charset="0"/>
              </a:rPr>
              <a:t>, !Salami, </a:t>
            </a:r>
            <a:r>
              <a:rPr lang="es-ES" altLang="es-ES" sz="1600" dirty="0" err="1">
                <a:latin typeface="Consolas" panose="020B0609020204030204" pitchFamily="49" charset="0"/>
              </a:rPr>
              <a:t>Ham</a:t>
            </a:r>
            <a:r>
              <a:rPr lang="es-ES" altLang="es-ES" sz="1600" dirty="0">
                <a:latin typeface="Consolas" panose="020B0609020204030204" pitchFamily="49" charset="0"/>
              </a:rPr>
              <a:t>, Mozzarella, </a:t>
            </a:r>
            <a:r>
              <a:rPr lang="es-ES" altLang="es-ES" sz="1600" dirty="0" err="1">
                <a:latin typeface="Consolas" panose="020B0609020204030204" pitchFamily="49" charset="0"/>
              </a:rPr>
              <a:t>Size</a:t>
            </a:r>
            <a:r>
              <a:rPr lang="es-ES" altLang="es-ES" sz="1600" dirty="0">
                <a:latin typeface="Consolas" panose="020B0609020204030204" pitchFamily="49" charset="0"/>
              </a:rPr>
              <a:t>, Normal, !Big, </a:t>
            </a:r>
            <a:r>
              <a:rPr lang="es-ES" altLang="es-ES" sz="1600" dirty="0" err="1">
                <a:latin typeface="Consolas" panose="020B0609020204030204" pitchFamily="49" charset="0"/>
              </a:rPr>
              <a:t>Dough</a:t>
            </a:r>
            <a:r>
              <a:rPr lang="es-ES" altLang="es-ES" sz="1600" dirty="0">
                <a:latin typeface="Consolas" panose="020B0609020204030204" pitchFamily="49" charset="0"/>
              </a:rPr>
              <a:t>, !</a:t>
            </a:r>
            <a:r>
              <a:rPr lang="es-ES" altLang="es-ES" sz="1600" dirty="0" err="1">
                <a:latin typeface="Consolas" panose="020B0609020204030204" pitchFamily="49" charset="0"/>
              </a:rPr>
              <a:t>Neapolitan</a:t>
            </a:r>
            <a:r>
              <a:rPr lang="es-ES" altLang="es-ES" sz="1600" dirty="0">
                <a:latin typeface="Consolas" panose="020B0609020204030204" pitchFamily="49" charset="0"/>
              </a:rPr>
              <a:t>, </a:t>
            </a:r>
            <a:r>
              <a:rPr lang="es-ES" altLang="es-ES" sz="1600" dirty="0" err="1">
                <a:latin typeface="Consolas" panose="020B0609020204030204" pitchFamily="49" charset="0"/>
              </a:rPr>
              <a:t>Sicilian</a:t>
            </a:r>
            <a:r>
              <a:rPr lang="es-ES" altLang="es-ES" sz="1600" dirty="0">
                <a:latin typeface="Consolas" panose="020B0609020204030204" pitchFamily="49" charset="0"/>
              </a:rPr>
              <a:t>, !</a:t>
            </a:r>
            <a:r>
              <a:rPr lang="es-ES" altLang="es-ES" sz="1600" dirty="0" err="1">
                <a:latin typeface="Consolas" panose="020B0609020204030204" pitchFamily="49" charset="0"/>
              </a:rPr>
              <a:t>CheesyCrust</a:t>
            </a:r>
            <a:r>
              <a:rPr lang="es-ES" altLang="es-ES" sz="1600" dirty="0">
                <a:latin typeface="Consolas" panose="020B0609020204030204" pitchFamily="49" charset="0"/>
              </a:rPr>
              <a:t>]</a:t>
            </a:r>
            <a:endParaRPr lang="es-ES" sz="1600" dirty="0">
              <a:latin typeface="Consolas" panose="020B0609020204030204" pitchFamily="49" charset="0"/>
            </a:endParaRP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88BBFABC-07CC-4E42-9EEF-31933079063D}"/>
              </a:ext>
            </a:extLst>
          </p:cNvPr>
          <p:cNvSpPr txBox="1"/>
          <p:nvPr/>
        </p:nvSpPr>
        <p:spPr>
          <a:xfrm>
            <a:off x="5174533" y="5961171"/>
            <a:ext cx="39694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es-ES" sz="1600" dirty="0">
                <a:latin typeface="Consolas" panose="020B0609020204030204" pitchFamily="49" charset="0"/>
              </a:rPr>
              <a:t>[Pizza, </a:t>
            </a:r>
            <a:r>
              <a:rPr lang="es-ES" altLang="es-ES" sz="1600" dirty="0" err="1">
                <a:latin typeface="Consolas" panose="020B0609020204030204" pitchFamily="49" charset="0"/>
              </a:rPr>
              <a:t>Topping</a:t>
            </a:r>
            <a:r>
              <a:rPr lang="es-ES" altLang="es-ES" sz="1600" dirty="0">
                <a:latin typeface="Consolas" panose="020B0609020204030204" pitchFamily="49" charset="0"/>
              </a:rPr>
              <a:t>, !Salami, </a:t>
            </a:r>
            <a:r>
              <a:rPr lang="es-ES" altLang="es-ES" sz="1600" dirty="0" err="1">
                <a:latin typeface="Consolas" panose="020B0609020204030204" pitchFamily="49" charset="0"/>
              </a:rPr>
              <a:t>Ham</a:t>
            </a:r>
            <a:r>
              <a:rPr lang="es-ES" altLang="es-ES" sz="1600" dirty="0">
                <a:latin typeface="Consolas" panose="020B0609020204030204" pitchFamily="49" charset="0"/>
              </a:rPr>
              <a:t>, </a:t>
            </a:r>
            <a:r>
              <a:rPr lang="es-ES" altLang="es-ES" sz="1600" dirty="0" err="1">
                <a:latin typeface="Consolas" panose="020B0609020204030204" pitchFamily="49" charset="0"/>
              </a:rPr>
              <a:t>Size</a:t>
            </a:r>
            <a:r>
              <a:rPr lang="es-ES" altLang="es-ES" sz="1600" dirty="0">
                <a:latin typeface="Consolas" panose="020B0609020204030204" pitchFamily="49" charset="0"/>
              </a:rPr>
              <a:t>, Normal, !Big, </a:t>
            </a:r>
            <a:r>
              <a:rPr lang="es-ES" altLang="es-ES" sz="1600" dirty="0" err="1">
                <a:latin typeface="Consolas" panose="020B0609020204030204" pitchFamily="49" charset="0"/>
              </a:rPr>
              <a:t>Dough</a:t>
            </a:r>
            <a:r>
              <a:rPr lang="es-ES" altLang="es-ES" sz="1600" dirty="0">
                <a:latin typeface="Consolas" panose="020B0609020204030204" pitchFamily="49" charset="0"/>
              </a:rPr>
              <a:t>]</a:t>
            </a:r>
            <a:endParaRPr lang="es-E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147488"/>
      </p:ext>
    </p:extLst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2.1 </a:t>
            </a:r>
            <a:r>
              <a:rPr lang="en-US" dirty="0" err="1"/>
              <a:t>Modelado</a:t>
            </a:r>
            <a:r>
              <a:rPr lang="en-US" dirty="0"/>
              <a:t> de la </a:t>
            </a:r>
            <a:r>
              <a:rPr lang="en-US" dirty="0" err="1"/>
              <a:t>variabilidad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9869"/>
            <a:ext cx="914400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Espacio de configuraciones de un FM</a:t>
            </a:r>
            <a:endParaRPr lang="es-ES" altLang="es-ES" sz="2400" dirty="0">
              <a:solidFill>
                <a:srgbClr val="0000FF"/>
              </a:solidFill>
              <a:latin typeface="+mn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US" altLang="es-ES" b="1" i="1" dirty="0">
                <a:solidFill>
                  <a:srgbClr val="0000FF"/>
                </a:solidFill>
                <a:latin typeface="+mn-lt"/>
              </a:rPr>
              <a:t>Configuration space </a:t>
            </a:r>
            <a:r>
              <a:rPr lang="en-US" altLang="es-ES" dirty="0">
                <a:solidFill>
                  <a:srgbClr val="0000FF"/>
                </a:solidFill>
                <a:latin typeface="+mn-lt"/>
              </a:rPr>
              <a:t>(</a:t>
            </a:r>
            <a:r>
              <a:rPr lang="en-US" altLang="es-ES" dirty="0" err="1">
                <a:solidFill>
                  <a:srgbClr val="0000FF"/>
                </a:solidFill>
                <a:latin typeface="+mn-lt"/>
              </a:rPr>
              <a:t>espacio</a:t>
            </a:r>
            <a:r>
              <a:rPr lang="en-US" altLang="es-ES" dirty="0">
                <a:solidFill>
                  <a:srgbClr val="0000FF"/>
                </a:solidFill>
                <a:latin typeface="+mn-lt"/>
              </a:rPr>
              <a:t> de </a:t>
            </a:r>
            <a:r>
              <a:rPr lang="en-US" altLang="es-ES" dirty="0" err="1">
                <a:solidFill>
                  <a:srgbClr val="0000FF"/>
                </a:solidFill>
                <a:latin typeface="+mn-lt"/>
              </a:rPr>
              <a:t>configuraciones</a:t>
            </a:r>
            <a:r>
              <a:rPr lang="en-US" altLang="es-ES" dirty="0">
                <a:solidFill>
                  <a:srgbClr val="0000FF"/>
                </a:solidFill>
                <a:latin typeface="+mn-lt"/>
              </a:rPr>
              <a:t>)</a:t>
            </a:r>
            <a:r>
              <a:rPr lang="es-ES" altLang="es-ES" dirty="0">
                <a:latin typeface="+mn-lt"/>
              </a:rPr>
              <a:t>: Es el conjunto de todas las configuraciones válidas posibles que representa un FM.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endParaRPr lang="es-ES" altLang="es-ES" dirty="0">
              <a:latin typeface="+mn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endParaRPr lang="es-ES" altLang="es-ES" sz="1400" i="1" dirty="0">
              <a:latin typeface="+mn-lt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FE0FB49-7CCE-4F64-8A55-9EC16F948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4293096"/>
            <a:ext cx="4288991" cy="21968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34A692D-9ACA-4470-B168-6A2A44DC4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246" y="4293096"/>
            <a:ext cx="4536250" cy="218253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0E0C948-3DF9-4F22-93AA-602E3C68E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1984981"/>
            <a:ext cx="4982856" cy="1789368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4838CC05-4FF6-4E56-8487-9D048810B2D5}"/>
              </a:ext>
            </a:extLst>
          </p:cNvPr>
          <p:cNvSpPr txBox="1"/>
          <p:nvPr/>
        </p:nvSpPr>
        <p:spPr>
          <a:xfrm>
            <a:off x="3208363" y="3856124"/>
            <a:ext cx="2376264" cy="369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i="1" kern="0" dirty="0">
                <a:solidFill>
                  <a:srgbClr val="0000FF"/>
                </a:solidFill>
                <a:latin typeface="+mn-lt"/>
              </a:rPr>
              <a:t>42 configuraciones</a:t>
            </a: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DDF7625-2883-0D94-975C-38154803FE21}"/>
              </a:ext>
            </a:extLst>
          </p:cNvPr>
          <p:cNvSpPr txBox="1"/>
          <p:nvPr/>
        </p:nvSpPr>
        <p:spPr>
          <a:xfrm>
            <a:off x="5584627" y="1872406"/>
            <a:ext cx="345186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es-ES" sz="1400" dirty="0">
                <a:solidFill>
                  <a:srgbClr val="0000FF"/>
                </a:solidFill>
                <a:latin typeface="+mn-lt"/>
              </a:rPr>
              <a:t>Colossal configuration space</a:t>
            </a:r>
            <a:r>
              <a:rPr lang="es-ES" altLang="es-ES" sz="1400" dirty="0">
                <a:latin typeface="+mn-lt"/>
              </a:rPr>
              <a:t>: El espacio de configuraciones se considera colosal si tiene más de 10e80 configuraciones (número de átomos en el universo conocido). </a:t>
            </a:r>
          </a:p>
        </p:txBody>
      </p:sp>
    </p:spTree>
    <p:extLst>
      <p:ext uri="{BB962C8B-B14F-4D97-AF65-F5344CB8AC3E}">
        <p14:creationId xmlns:p14="http://schemas.microsoft.com/office/powerpoint/2010/main" val="3520312240"/>
      </p:ext>
    </p:extLst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2.1 </a:t>
            </a:r>
            <a:r>
              <a:rPr lang="en-US" dirty="0" err="1"/>
              <a:t>Modelado</a:t>
            </a:r>
            <a:r>
              <a:rPr lang="en-US" dirty="0"/>
              <a:t> de la </a:t>
            </a:r>
            <a:r>
              <a:rPr lang="en-US" dirty="0" err="1"/>
              <a:t>variabilidad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9869"/>
            <a:ext cx="9144000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Configuración vs producto</a:t>
            </a:r>
            <a:endParaRPr lang="es-ES" altLang="es-ES" sz="2400" dirty="0">
              <a:solidFill>
                <a:srgbClr val="0000FF"/>
              </a:solidFill>
              <a:latin typeface="+mn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US" altLang="es-ES" sz="1600" b="1" i="1" dirty="0">
                <a:solidFill>
                  <a:srgbClr val="0000FF"/>
                </a:solidFill>
                <a:latin typeface="+mn-lt"/>
              </a:rPr>
              <a:t>Product </a:t>
            </a:r>
            <a:r>
              <a:rPr lang="en-US" altLang="es-ES" sz="1600" dirty="0">
                <a:solidFill>
                  <a:srgbClr val="0000FF"/>
                </a:solidFill>
                <a:latin typeface="+mn-lt"/>
              </a:rPr>
              <a:t>(</a:t>
            </a:r>
            <a:r>
              <a:rPr lang="en-US" altLang="es-ES" sz="1600" dirty="0" err="1">
                <a:solidFill>
                  <a:srgbClr val="0000FF"/>
                </a:solidFill>
                <a:latin typeface="+mn-lt"/>
              </a:rPr>
              <a:t>producto</a:t>
            </a:r>
            <a:r>
              <a:rPr lang="en-US" altLang="es-ES" sz="1600" dirty="0">
                <a:solidFill>
                  <a:srgbClr val="0000FF"/>
                </a:solidFill>
                <a:latin typeface="+mn-lt"/>
              </a:rPr>
              <a:t>): </a:t>
            </a:r>
            <a:r>
              <a:rPr lang="es-ES" altLang="es-ES" sz="1600" dirty="0">
                <a:latin typeface="+mn-lt"/>
              </a:rPr>
              <a:t>Un </a:t>
            </a:r>
            <a:r>
              <a:rPr lang="en-US" altLang="es-ES" sz="1600" dirty="0" err="1">
                <a:solidFill>
                  <a:srgbClr val="0000FF"/>
                </a:solidFill>
                <a:latin typeface="+mn-lt"/>
              </a:rPr>
              <a:t>producto</a:t>
            </a:r>
            <a:r>
              <a:rPr lang="es-ES" altLang="es-ES" sz="1600" dirty="0">
                <a:latin typeface="+mn-lt"/>
              </a:rPr>
              <a:t> es una configuración válida de un FM en la que solo aparecen características concretas. 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s-ES" altLang="es-ES" sz="1600" dirty="0">
                <a:latin typeface="+mn-lt"/>
              </a:rPr>
              <a:t>Las características abstractas (aquellas que existen solo para estructurar el modelo y no forman parte directamente de los productos finales) no se incluyen en la configuración del producto.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s-ES" altLang="es-ES" sz="1600" dirty="0">
                <a:latin typeface="+mn-lt"/>
              </a:rPr>
              <a:t>Normalmente, cada configuración válida representa un producto en la SPL, por lo que #Configuraciones = #Productos.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s-ES" altLang="es-ES" sz="1600" dirty="0">
                <a:latin typeface="+mn-lt"/>
              </a:rPr>
              <a:t>Sin embargo, si el FM tiene características hoja que son abstractas, un producto puede ser representado por más de una configuración. En ese caso #Configuraciones &gt; #Productos.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414ED1B-06CD-413D-B506-E83E09420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553872"/>
            <a:ext cx="4044824" cy="314903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2FA6CD0-8E2B-4940-BAFD-2D50CF191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544840"/>
            <a:ext cx="4375577" cy="319727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92794AB-6036-4A50-BC24-5A453231EBB4}"/>
              </a:ext>
            </a:extLst>
          </p:cNvPr>
          <p:cNvSpPr txBox="1"/>
          <p:nvPr/>
        </p:nvSpPr>
        <p:spPr>
          <a:xfrm>
            <a:off x="2843808" y="3201125"/>
            <a:ext cx="2376264" cy="369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i="1" kern="0" dirty="0">
                <a:solidFill>
                  <a:srgbClr val="0000FF"/>
                </a:solidFill>
                <a:latin typeface="+mn-lt"/>
              </a:rPr>
              <a:t>42 productos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00185109"/>
      </p:ext>
    </p:extLst>
  </p:cSld>
  <p:clrMapOvr>
    <a:masterClrMapping/>
  </p:clrMapOvr>
  <p:transition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60" name="Picture 4">
            <a:extLst>
              <a:ext uri="{FF2B5EF4-FFF2-40B4-BE49-F238E27FC236}">
                <a16:creationId xmlns:a16="http://schemas.microsoft.com/office/drawing/2014/main" id="{824ABF88-ACC9-44A7-AD39-DBFC53818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742589"/>
            <a:ext cx="7272808" cy="404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2.1 </a:t>
            </a:r>
            <a:r>
              <a:rPr lang="en-US" dirty="0" err="1"/>
              <a:t>Modelado</a:t>
            </a:r>
            <a:r>
              <a:rPr lang="en-US" dirty="0"/>
              <a:t> de la </a:t>
            </a:r>
            <a:r>
              <a:rPr lang="en-US" dirty="0" err="1"/>
              <a:t>variabilidad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9869"/>
            <a:ext cx="9144000" cy="193899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s-ES" altLang="es-ES" sz="2800" b="1" dirty="0">
                <a:solidFill>
                  <a:srgbClr val="0000FF"/>
                </a:solidFill>
                <a:latin typeface="+mn-lt"/>
              </a:rPr>
              <a:t>Herramientas de </a:t>
            </a:r>
            <a:r>
              <a:rPr lang="es-ES" altLang="es-ES" sz="2800" b="1" dirty="0" err="1">
                <a:solidFill>
                  <a:srgbClr val="0000FF"/>
                </a:solidFill>
                <a:latin typeface="+mn-lt"/>
              </a:rPr>
              <a:t>FMs</a:t>
            </a:r>
            <a:endParaRPr lang="es-ES" altLang="es-ES" sz="2800" dirty="0">
              <a:solidFill>
                <a:srgbClr val="0000FF"/>
              </a:solidFill>
              <a:latin typeface="+mn-lt"/>
            </a:endParaRPr>
          </a:p>
          <a:p>
            <a:pPr algn="just">
              <a:defRPr/>
            </a:pPr>
            <a:r>
              <a:rPr lang="es-ES" altLang="es-ES" sz="2000" b="1" i="1" dirty="0">
                <a:solidFill>
                  <a:srgbClr val="0000FF"/>
                </a:solidFill>
                <a:latin typeface="+mn-lt"/>
              </a:rPr>
              <a:t>Glencoe </a:t>
            </a:r>
            <a:r>
              <a:rPr lang="es-ES" altLang="es-ES" sz="2000" dirty="0">
                <a:solidFill>
                  <a:srgbClr val="0000FF"/>
                </a:solidFill>
                <a:latin typeface="+mn-lt"/>
              </a:rPr>
              <a:t>(</a:t>
            </a:r>
            <a:r>
              <a:rPr lang="es-ES" altLang="es-ES" sz="2000" dirty="0">
                <a:solidFill>
                  <a:srgbClr val="0000FF"/>
                </a:solidFill>
                <a:latin typeface="+mn-lt"/>
                <a:hlinkClick r:id="rId3"/>
              </a:rPr>
              <a:t>https://glencoe.hochschule-trier.de/</a:t>
            </a:r>
            <a:r>
              <a:rPr lang="es-ES" altLang="es-ES" sz="2000" dirty="0">
                <a:solidFill>
                  <a:srgbClr val="0000FF"/>
                </a:solidFill>
                <a:latin typeface="+mn-lt"/>
              </a:rPr>
              <a:t>)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s-ES" altLang="es-ES" b="1" dirty="0">
                <a:solidFill>
                  <a:srgbClr val="0000FF"/>
                </a:solidFill>
                <a:latin typeface="+mn-lt"/>
              </a:rPr>
              <a:t>Funcionalidad: 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modelado (</a:t>
            </a:r>
            <a:r>
              <a:rPr lang="es-ES" altLang="es-ES" i="1" dirty="0" err="1">
                <a:solidFill>
                  <a:srgbClr val="0000FF"/>
                </a:solidFill>
                <a:latin typeface="+mn-lt"/>
              </a:rPr>
              <a:t>feature</a:t>
            </a:r>
            <a:r>
              <a:rPr lang="es-ES" altLang="es-ES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i="1" dirty="0" err="1">
                <a:solidFill>
                  <a:srgbClr val="0000FF"/>
                </a:solidFill>
                <a:latin typeface="+mn-lt"/>
              </a:rPr>
              <a:t>diagram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) y análisis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s-ES" altLang="es-ES" b="1" dirty="0">
                <a:solidFill>
                  <a:srgbClr val="0000FF"/>
                </a:solidFill>
                <a:latin typeface="+mn-lt"/>
              </a:rPr>
              <a:t>Lenguaje: </a:t>
            </a:r>
            <a:r>
              <a:rPr lang="es-ES" altLang="es-ES" dirty="0" err="1">
                <a:solidFill>
                  <a:srgbClr val="0000FF"/>
                </a:solidFill>
                <a:latin typeface="+mn-lt"/>
              </a:rPr>
              <a:t>Boolean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dirty="0" err="1">
                <a:solidFill>
                  <a:srgbClr val="0000FF"/>
                </a:solidFill>
                <a:latin typeface="+mn-lt"/>
              </a:rPr>
              <a:t>FMs</a:t>
            </a:r>
            <a:endParaRPr lang="es-ES" altLang="es-ES" dirty="0">
              <a:solidFill>
                <a:srgbClr val="0000FF"/>
              </a:solidFill>
              <a:latin typeface="+mn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s-ES" altLang="es-ES" b="1" dirty="0">
                <a:solidFill>
                  <a:srgbClr val="0000FF"/>
                </a:solidFill>
                <a:latin typeface="+mn-lt"/>
              </a:rPr>
              <a:t>Formato: 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.</a:t>
            </a:r>
            <a:r>
              <a:rPr lang="es-ES" altLang="es-ES" dirty="0" err="1">
                <a:solidFill>
                  <a:srgbClr val="0000FF"/>
                </a:solidFill>
                <a:latin typeface="+mn-lt"/>
              </a:rPr>
              <a:t>gfm.json</a:t>
            </a:r>
            <a:endParaRPr lang="es-ES" altLang="es-ES" dirty="0">
              <a:solidFill>
                <a:srgbClr val="0000FF"/>
              </a:solidFill>
              <a:latin typeface="+mn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s-ES" altLang="es-ES" b="1" dirty="0">
                <a:solidFill>
                  <a:srgbClr val="0000FF"/>
                </a:solidFill>
                <a:latin typeface="+mn-lt"/>
              </a:rPr>
              <a:t>Compatibilidad: 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GFM, DIMACS, pure::</a:t>
            </a:r>
            <a:r>
              <a:rPr lang="es-ES" altLang="es-ES" dirty="0" err="1">
                <a:solidFill>
                  <a:srgbClr val="0000FF"/>
                </a:solidFill>
                <a:latin typeface="+mn-lt"/>
              </a:rPr>
              <a:t>variants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, </a:t>
            </a:r>
            <a:r>
              <a:rPr lang="es-ES" altLang="es-ES" dirty="0" err="1">
                <a:solidFill>
                  <a:srgbClr val="0000FF"/>
                </a:solidFill>
                <a:latin typeface="+mn-lt"/>
              </a:rPr>
              <a:t>v.control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, SPASS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7E1132AF-342B-4A17-95ED-8010DB73C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84168" y="1273092"/>
            <a:ext cx="2888929" cy="103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206850"/>
      </p:ext>
    </p:extLst>
  </p:cSld>
  <p:clrMapOvr>
    <a:masterClrMapping/>
  </p:clrMapOvr>
  <p:transition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2.1 </a:t>
            </a:r>
            <a:r>
              <a:rPr lang="en-US" dirty="0" err="1"/>
              <a:t>Modelado</a:t>
            </a:r>
            <a:r>
              <a:rPr lang="en-US" dirty="0"/>
              <a:t> de la </a:t>
            </a:r>
            <a:r>
              <a:rPr lang="en-US" dirty="0" err="1"/>
              <a:t>variabilidad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9869"/>
            <a:ext cx="9144000" cy="221599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s-ES" altLang="es-ES" sz="2800" b="1" dirty="0">
                <a:solidFill>
                  <a:srgbClr val="0000FF"/>
                </a:solidFill>
                <a:latin typeface="+mn-lt"/>
              </a:rPr>
              <a:t>Herramientas de </a:t>
            </a:r>
            <a:r>
              <a:rPr lang="es-ES" altLang="es-ES" sz="2800" b="1" dirty="0" err="1">
                <a:solidFill>
                  <a:srgbClr val="0000FF"/>
                </a:solidFill>
                <a:latin typeface="+mn-lt"/>
              </a:rPr>
              <a:t>FMs</a:t>
            </a:r>
            <a:endParaRPr lang="es-ES" altLang="es-ES" sz="2800" dirty="0">
              <a:solidFill>
                <a:srgbClr val="0000FF"/>
              </a:solidFill>
              <a:latin typeface="+mn-lt"/>
            </a:endParaRPr>
          </a:p>
          <a:p>
            <a:pPr algn="just">
              <a:defRPr/>
            </a:pPr>
            <a:r>
              <a:rPr lang="es-ES" altLang="es-ES" sz="2000" b="1" i="1" dirty="0" err="1">
                <a:solidFill>
                  <a:srgbClr val="0000FF"/>
                </a:solidFill>
                <a:latin typeface="+mn-lt"/>
              </a:rPr>
              <a:t>FeatureIDE</a:t>
            </a:r>
            <a:r>
              <a:rPr lang="es-ES" altLang="es-ES" sz="20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2000" dirty="0">
                <a:solidFill>
                  <a:srgbClr val="0000FF"/>
                </a:solidFill>
                <a:latin typeface="+mn-lt"/>
              </a:rPr>
              <a:t>(</a:t>
            </a:r>
            <a:r>
              <a:rPr lang="es-ES" altLang="es-ES" sz="2000" dirty="0">
                <a:solidFill>
                  <a:srgbClr val="0000FF"/>
                </a:solidFill>
                <a:latin typeface="+mn-lt"/>
                <a:hlinkClick r:id="rId2"/>
              </a:rPr>
              <a:t>https://featureide.github.io/</a:t>
            </a:r>
            <a:r>
              <a:rPr lang="es-ES" altLang="es-ES" sz="2000" dirty="0">
                <a:solidFill>
                  <a:srgbClr val="0000FF"/>
                </a:solidFill>
                <a:latin typeface="+mn-lt"/>
              </a:rPr>
              <a:t>)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s-ES" altLang="es-ES" b="1" dirty="0">
                <a:solidFill>
                  <a:srgbClr val="0000FF"/>
                </a:solidFill>
                <a:latin typeface="+mn-lt"/>
              </a:rPr>
              <a:t>Funcionalidad: 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modelado (</a:t>
            </a:r>
            <a:r>
              <a:rPr lang="es-ES" altLang="es-ES" i="1" dirty="0" err="1">
                <a:solidFill>
                  <a:srgbClr val="0000FF"/>
                </a:solidFill>
                <a:latin typeface="+mn-lt"/>
              </a:rPr>
              <a:t>feature</a:t>
            </a:r>
            <a:r>
              <a:rPr lang="es-ES" altLang="es-ES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i="1" dirty="0" err="1">
                <a:solidFill>
                  <a:srgbClr val="0000FF"/>
                </a:solidFill>
                <a:latin typeface="+mn-lt"/>
              </a:rPr>
              <a:t>diagram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), análisis, implementación, derivación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s-ES" altLang="es-ES" b="1" dirty="0">
                <a:solidFill>
                  <a:srgbClr val="0000FF"/>
                </a:solidFill>
                <a:latin typeface="+mn-lt"/>
              </a:rPr>
              <a:t>Lenguaje: </a:t>
            </a:r>
            <a:r>
              <a:rPr lang="es-ES" altLang="es-ES" dirty="0" err="1">
                <a:solidFill>
                  <a:srgbClr val="0000FF"/>
                </a:solidFill>
                <a:latin typeface="+mn-lt"/>
              </a:rPr>
              <a:t>Boolean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dirty="0" err="1">
                <a:solidFill>
                  <a:srgbClr val="0000FF"/>
                </a:solidFill>
                <a:latin typeface="+mn-lt"/>
              </a:rPr>
              <a:t>FMs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 (UVL)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s-ES" altLang="es-ES" b="1" dirty="0">
                <a:solidFill>
                  <a:srgbClr val="0000FF"/>
                </a:solidFill>
                <a:latin typeface="+mn-lt"/>
              </a:rPr>
              <a:t>Formato: 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.</a:t>
            </a:r>
            <a:r>
              <a:rPr lang="es-ES" altLang="es-ES" dirty="0" err="1">
                <a:solidFill>
                  <a:srgbClr val="0000FF"/>
                </a:solidFill>
                <a:latin typeface="+mn-lt"/>
              </a:rPr>
              <a:t>xml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 / .fide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s-ES" altLang="es-ES" b="1" dirty="0">
                <a:solidFill>
                  <a:srgbClr val="0000FF"/>
                </a:solidFill>
                <a:latin typeface="+mn-lt"/>
              </a:rPr>
              <a:t>Compatibilidad: 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UVL, SXFM, XML/FIDE, DIMACS, </a:t>
            </a:r>
            <a:r>
              <a:rPr lang="es-ES" altLang="es-ES" dirty="0" err="1">
                <a:solidFill>
                  <a:srgbClr val="0000FF"/>
                </a:solidFill>
                <a:latin typeface="+mn-lt"/>
              </a:rPr>
              <a:t>Guidsl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, </a:t>
            </a:r>
            <a:r>
              <a:rPr lang="es-ES" altLang="es-ES" dirty="0" err="1">
                <a:solidFill>
                  <a:srgbClr val="0000FF"/>
                </a:solidFill>
                <a:latin typeface="+mn-lt"/>
              </a:rPr>
              <a:t>FaMa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, CNF, SPL </a:t>
            </a:r>
            <a:r>
              <a:rPr lang="es-ES" altLang="es-ES" dirty="0" err="1">
                <a:solidFill>
                  <a:srgbClr val="0000FF"/>
                </a:solidFill>
                <a:latin typeface="+mn-lt"/>
              </a:rPr>
              <a:t>Conqueror</a:t>
            </a:r>
            <a:endParaRPr lang="es-ES" altLang="es-ES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48130" name="Picture 2" descr="FeatureIDE">
            <a:extLst>
              <a:ext uri="{FF2B5EF4-FFF2-40B4-BE49-F238E27FC236}">
                <a16:creationId xmlns:a16="http://schemas.microsoft.com/office/drawing/2014/main" id="{3354B5F3-076A-4C40-8998-77BB0D640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784" y="692696"/>
            <a:ext cx="1674981" cy="81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>
            <a:extLst>
              <a:ext uri="{FF2B5EF4-FFF2-40B4-BE49-F238E27FC236}">
                <a16:creationId xmlns:a16="http://schemas.microsoft.com/office/drawing/2014/main" id="{3CB400D0-DE58-4E3A-96BB-604D4CC49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643" y="3090554"/>
            <a:ext cx="4689013" cy="354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701403"/>
      </p:ext>
    </p:extLst>
  </p:cSld>
  <p:clrMapOvr>
    <a:masterClrMapping/>
  </p:clrMapOvr>
  <p:transition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2.1 </a:t>
            </a:r>
            <a:r>
              <a:rPr lang="en-US" dirty="0" err="1"/>
              <a:t>Modelado</a:t>
            </a:r>
            <a:r>
              <a:rPr lang="en-US" dirty="0"/>
              <a:t> de la </a:t>
            </a:r>
            <a:r>
              <a:rPr lang="en-US" dirty="0" err="1"/>
              <a:t>variabilidad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9869"/>
            <a:ext cx="9144000" cy="218521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s-ES" altLang="es-ES" sz="2800" b="1" dirty="0">
                <a:solidFill>
                  <a:srgbClr val="0000FF"/>
                </a:solidFill>
                <a:latin typeface="+mn-lt"/>
              </a:rPr>
              <a:t>Herramientas de </a:t>
            </a:r>
            <a:r>
              <a:rPr lang="es-ES" altLang="es-ES" sz="2800" b="1" dirty="0" err="1">
                <a:solidFill>
                  <a:srgbClr val="0000FF"/>
                </a:solidFill>
                <a:latin typeface="+mn-lt"/>
              </a:rPr>
              <a:t>FMs</a:t>
            </a:r>
            <a:endParaRPr lang="es-ES" altLang="es-ES" sz="2800" dirty="0">
              <a:solidFill>
                <a:srgbClr val="0000FF"/>
              </a:solidFill>
              <a:latin typeface="+mn-lt"/>
            </a:endParaRPr>
          </a:p>
          <a:p>
            <a:pPr algn="just">
              <a:defRPr/>
            </a:pPr>
            <a:r>
              <a:rPr lang="es-ES" altLang="es-ES" b="1" i="1" dirty="0">
                <a:solidFill>
                  <a:srgbClr val="0000FF"/>
                </a:solidFill>
                <a:latin typeface="+mn-lt"/>
              </a:rPr>
              <a:t>UVLS 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(</a:t>
            </a:r>
            <a:r>
              <a:rPr lang="es-ES" altLang="es-ES" dirty="0">
                <a:solidFill>
                  <a:srgbClr val="0000FF"/>
                </a:solidFill>
                <a:latin typeface="+mn-lt"/>
                <a:hlinkClick r:id="rId2"/>
              </a:rPr>
              <a:t>https://github.com/Universal-Variability-Language/uvl-lsp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)</a:t>
            </a:r>
          </a:p>
          <a:p>
            <a:pPr algn="just">
              <a:defRPr/>
            </a:pPr>
            <a:r>
              <a:rPr lang="es-ES" altLang="es-ES" b="1" dirty="0" err="1">
                <a:solidFill>
                  <a:srgbClr val="0000FF"/>
                </a:solidFill>
                <a:latin typeface="+mn-lt"/>
              </a:rPr>
              <a:t>VSCode</a:t>
            </a:r>
            <a:r>
              <a:rPr lang="es-ES" altLang="es-ES" b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b="1" dirty="0" err="1">
                <a:solidFill>
                  <a:srgbClr val="0000FF"/>
                </a:solidFill>
                <a:latin typeface="+mn-lt"/>
              </a:rPr>
              <a:t>extension</a:t>
            </a:r>
            <a:r>
              <a:rPr lang="es-ES" altLang="es-ES" b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(</a:t>
            </a:r>
            <a:r>
              <a:rPr lang="es-ES" altLang="es-ES" dirty="0">
                <a:solidFill>
                  <a:srgbClr val="0000FF"/>
                </a:solidFill>
                <a:latin typeface="+mn-lt"/>
                <a:hlinkClick r:id="rId3"/>
              </a:rPr>
              <a:t>https://marketplace.visualstudio.com/items?itemName=caradhras.uvls-code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s-ES" altLang="es-ES" b="1" dirty="0">
                <a:solidFill>
                  <a:srgbClr val="0000FF"/>
                </a:solidFill>
                <a:latin typeface="+mn-lt"/>
              </a:rPr>
              <a:t>Funcionalidad: 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modelado (</a:t>
            </a:r>
            <a:r>
              <a:rPr lang="es-ES" altLang="es-ES" i="1" dirty="0">
                <a:solidFill>
                  <a:srgbClr val="0000FF"/>
                </a:solidFill>
                <a:latin typeface="+mn-lt"/>
              </a:rPr>
              <a:t>UVL)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 y generación de configuraciones (.</a:t>
            </a:r>
            <a:r>
              <a:rPr lang="es-ES" altLang="es-ES" dirty="0" err="1">
                <a:solidFill>
                  <a:srgbClr val="0000FF"/>
                </a:solidFill>
                <a:latin typeface="+mn-lt"/>
              </a:rPr>
              <a:t>json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s-ES" altLang="es-ES" b="1" dirty="0">
                <a:solidFill>
                  <a:srgbClr val="0000FF"/>
                </a:solidFill>
                <a:latin typeface="+mn-lt"/>
              </a:rPr>
              <a:t>Lenguaje: 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Extended </a:t>
            </a:r>
            <a:r>
              <a:rPr lang="es-ES" altLang="es-ES" dirty="0" err="1">
                <a:solidFill>
                  <a:srgbClr val="0000FF"/>
                </a:solidFill>
                <a:latin typeface="+mn-lt"/>
              </a:rPr>
              <a:t>FMs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 (UVL)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s-ES" altLang="es-ES" b="1" dirty="0">
                <a:solidFill>
                  <a:srgbClr val="0000FF"/>
                </a:solidFill>
                <a:latin typeface="+mn-lt"/>
              </a:rPr>
              <a:t>Formato: 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.</a:t>
            </a:r>
            <a:r>
              <a:rPr lang="es-ES" altLang="es-ES" dirty="0" err="1">
                <a:solidFill>
                  <a:srgbClr val="0000FF"/>
                </a:solidFill>
                <a:latin typeface="+mn-lt"/>
              </a:rPr>
              <a:t>uvl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 / .</a:t>
            </a:r>
            <a:r>
              <a:rPr lang="es-ES" altLang="es-ES" dirty="0" err="1">
                <a:solidFill>
                  <a:srgbClr val="0000FF"/>
                </a:solidFill>
                <a:latin typeface="+mn-lt"/>
              </a:rPr>
              <a:t>json</a:t>
            </a:r>
            <a:endParaRPr lang="es-ES" altLang="es-ES" dirty="0">
              <a:solidFill>
                <a:srgbClr val="0000FF"/>
              </a:solidFill>
              <a:latin typeface="+mn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s-ES" altLang="es-ES" b="1" dirty="0">
                <a:solidFill>
                  <a:srgbClr val="0000FF"/>
                </a:solidFill>
                <a:latin typeface="+mn-lt"/>
              </a:rPr>
              <a:t>Compatibilidad: 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UVL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F586BE-E8BC-424F-A8F8-348CDA1C98D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509" y="3005083"/>
            <a:ext cx="4293312" cy="369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@Universal-Variability-Language">
            <a:extLst>
              <a:ext uri="{FF2B5EF4-FFF2-40B4-BE49-F238E27FC236}">
                <a16:creationId xmlns:a16="http://schemas.microsoft.com/office/drawing/2014/main" id="{C48F9986-B2CA-4C70-9E78-28F2474CD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019" y="2204864"/>
            <a:ext cx="1321723" cy="132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900325"/>
      </p:ext>
    </p:extLst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E06BCA4-D275-4A77-8BCE-4F7B227D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sz="2000" dirty="0" err="1"/>
              <a:t>Parte</a:t>
            </a:r>
            <a:r>
              <a:rPr lang="en-US" sz="2000" dirty="0"/>
              <a:t> II. </a:t>
            </a:r>
            <a:r>
              <a:rPr lang="en-US" sz="2000" dirty="0" err="1"/>
              <a:t>Modelado</a:t>
            </a:r>
            <a:r>
              <a:rPr lang="en-US" sz="2000" dirty="0"/>
              <a:t> y </a:t>
            </a:r>
            <a:r>
              <a:rPr lang="en-US" sz="2000" dirty="0" err="1"/>
              <a:t>Análisis</a:t>
            </a:r>
            <a:r>
              <a:rPr lang="en-US" sz="2000" dirty="0"/>
              <a:t> de la </a:t>
            </a:r>
            <a:r>
              <a:rPr lang="en-US" sz="2000" dirty="0" err="1"/>
              <a:t>Variabilidad</a:t>
            </a:r>
            <a:endParaRPr lang="en-US" sz="1800" dirty="0"/>
          </a:p>
        </p:txBody>
      </p:sp>
      <p:pic>
        <p:nvPicPr>
          <p:cNvPr id="5" name="Imagen 5">
            <a:extLst>
              <a:ext uri="{FF2B5EF4-FFF2-40B4-BE49-F238E27FC236}">
                <a16:creationId xmlns:a16="http://schemas.microsoft.com/office/drawing/2014/main" id="{1EAE584B-B5F6-4B38-9FBB-75D5F1F33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1" y="1052736"/>
            <a:ext cx="8557298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DAEE942-6314-4922-9E9B-8104CD003D43}"/>
              </a:ext>
            </a:extLst>
          </p:cNvPr>
          <p:cNvSpPr/>
          <p:nvPr/>
        </p:nvSpPr>
        <p:spPr>
          <a:xfrm>
            <a:off x="1115616" y="1052736"/>
            <a:ext cx="3312368" cy="5256584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</p:spTree>
  </p:cSld>
  <p:clrMapOvr>
    <a:masterClrMapping/>
  </p:clrMapOvr>
  <p:transition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2.1 </a:t>
            </a:r>
            <a:r>
              <a:rPr lang="en-US" dirty="0" err="1"/>
              <a:t>Modelado</a:t>
            </a:r>
            <a:r>
              <a:rPr lang="en-US" dirty="0"/>
              <a:t> de la </a:t>
            </a:r>
            <a:r>
              <a:rPr lang="en-US" dirty="0" err="1"/>
              <a:t>variabilidad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9869"/>
            <a:ext cx="9144000" cy="193899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s-ES" altLang="es-ES" sz="2800" b="1" dirty="0">
                <a:solidFill>
                  <a:srgbClr val="0000FF"/>
                </a:solidFill>
                <a:latin typeface="+mn-lt"/>
              </a:rPr>
              <a:t>Herramientas de </a:t>
            </a:r>
            <a:r>
              <a:rPr lang="es-ES" altLang="es-ES" sz="2800" b="1" dirty="0" err="1">
                <a:solidFill>
                  <a:srgbClr val="0000FF"/>
                </a:solidFill>
                <a:latin typeface="+mn-lt"/>
              </a:rPr>
              <a:t>FMs</a:t>
            </a:r>
            <a:endParaRPr lang="es-ES" altLang="es-ES" sz="2800" dirty="0">
              <a:solidFill>
                <a:srgbClr val="0000FF"/>
              </a:solidFill>
              <a:latin typeface="+mn-lt"/>
            </a:endParaRPr>
          </a:p>
          <a:p>
            <a:pPr algn="just">
              <a:defRPr/>
            </a:pPr>
            <a:r>
              <a:rPr lang="es-ES" altLang="es-ES" sz="2000" b="1" i="1" dirty="0" err="1">
                <a:solidFill>
                  <a:srgbClr val="0000FF"/>
                </a:solidFill>
                <a:latin typeface="+mn-lt"/>
              </a:rPr>
              <a:t>FlamapyIDE</a:t>
            </a:r>
            <a:r>
              <a:rPr lang="es-ES" altLang="es-ES" sz="20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2000" dirty="0">
                <a:solidFill>
                  <a:srgbClr val="0000FF"/>
                </a:solidFill>
                <a:latin typeface="+mn-lt"/>
              </a:rPr>
              <a:t>(</a:t>
            </a:r>
            <a:r>
              <a:rPr lang="es-ES" altLang="es-ES" sz="2000" dirty="0">
                <a:solidFill>
                  <a:srgbClr val="0000FF"/>
                </a:solidFill>
                <a:latin typeface="+mn-lt"/>
                <a:hlinkClick r:id="rId2"/>
              </a:rPr>
              <a:t>https://ide.flamapy.org/</a:t>
            </a:r>
            <a:r>
              <a:rPr lang="es-ES" altLang="es-ES" sz="2000" dirty="0">
                <a:solidFill>
                  <a:srgbClr val="0000FF"/>
                </a:solidFill>
                <a:latin typeface="+mn-lt"/>
              </a:rPr>
              <a:t>)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s-ES" altLang="es-ES" b="1" dirty="0">
                <a:solidFill>
                  <a:srgbClr val="0000FF"/>
                </a:solidFill>
                <a:latin typeface="+mn-lt"/>
              </a:rPr>
              <a:t>Funcionalidad: 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modelado y análisis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s-ES" altLang="es-ES" b="1" dirty="0">
                <a:solidFill>
                  <a:srgbClr val="0000FF"/>
                </a:solidFill>
                <a:latin typeface="+mn-lt"/>
              </a:rPr>
              <a:t>Lenguaje: 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Extended </a:t>
            </a:r>
            <a:r>
              <a:rPr lang="es-ES" altLang="es-ES" dirty="0" err="1">
                <a:solidFill>
                  <a:srgbClr val="0000FF"/>
                </a:solidFill>
                <a:latin typeface="+mn-lt"/>
              </a:rPr>
              <a:t>FMs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 (UVL)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s-ES" altLang="es-ES" b="1" dirty="0">
                <a:solidFill>
                  <a:srgbClr val="0000FF"/>
                </a:solidFill>
                <a:latin typeface="+mn-lt"/>
              </a:rPr>
              <a:t>Formato: 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.</a:t>
            </a:r>
            <a:r>
              <a:rPr lang="es-ES" altLang="es-ES" dirty="0" err="1">
                <a:solidFill>
                  <a:srgbClr val="0000FF"/>
                </a:solidFill>
                <a:latin typeface="+mn-lt"/>
              </a:rPr>
              <a:t>uvl</a:t>
            </a:r>
            <a:endParaRPr lang="es-ES" altLang="es-ES" dirty="0">
              <a:solidFill>
                <a:srgbClr val="0000FF"/>
              </a:solidFill>
              <a:latin typeface="+mn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s-ES" altLang="es-ES" b="1" dirty="0">
                <a:solidFill>
                  <a:srgbClr val="0000FF"/>
                </a:solidFill>
                <a:latin typeface="+mn-lt"/>
              </a:rPr>
              <a:t>Compatibilidad: 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UVL, GFM, AFM, FIDE, JSON, </a:t>
            </a:r>
            <a:r>
              <a:rPr lang="es-ES" altLang="es-ES" dirty="0" err="1">
                <a:solidFill>
                  <a:srgbClr val="0000FF"/>
                </a:solidFill>
                <a:latin typeface="+mn-lt"/>
              </a:rPr>
              <a:t>FaMa</a:t>
            </a:r>
            <a:endParaRPr lang="es-ES" altLang="es-ES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6945313-F153-41DE-BC22-DE34122D5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72" y="2804161"/>
            <a:ext cx="8676456" cy="370462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D4E703E-0F6C-4C8F-93DF-C505EDF66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22" y="1334966"/>
            <a:ext cx="3195206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902784"/>
      </p:ext>
    </p:extLst>
  </p:cSld>
  <p:clrMapOvr>
    <a:masterClrMapping/>
  </p:clrMapOvr>
  <p:transition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Marcador de contenido 1">
            <a:extLst>
              <a:ext uri="{FF2B5EF4-FFF2-40B4-BE49-F238E27FC236}">
                <a16:creationId xmlns:a16="http://schemas.microsoft.com/office/drawing/2014/main" id="{AEA33430-AAA6-465E-AF10-38977F0ED5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81050"/>
            <a:ext cx="5004048" cy="5853113"/>
          </a:xfrm>
        </p:spPr>
        <p:txBody>
          <a:bodyPr/>
          <a:lstStyle/>
          <a:p>
            <a:pPr marL="0" indent="0" algn="ctr">
              <a:buFontTx/>
              <a:buNone/>
            </a:pPr>
            <a:r>
              <a:rPr lang="es-ES" altLang="es-ES" b="1" dirty="0"/>
              <a:t>EJERCICIO 1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AE01649-4016-4FE1-8A3A-7072DBB2F7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2.1 </a:t>
            </a:r>
            <a:r>
              <a:rPr lang="en-US" dirty="0" err="1"/>
              <a:t>Modelado</a:t>
            </a:r>
            <a:r>
              <a:rPr lang="en-US" dirty="0"/>
              <a:t> de la </a:t>
            </a:r>
            <a:r>
              <a:rPr lang="en-US" dirty="0" err="1"/>
              <a:t>variabilidad</a:t>
            </a:r>
            <a:endParaRPr lang="es-ES" dirty="0"/>
          </a:p>
        </p:txBody>
      </p:sp>
      <p:sp>
        <p:nvSpPr>
          <p:cNvPr id="17413" name="CuadroTexto 5">
            <a:extLst>
              <a:ext uri="{FF2B5EF4-FFF2-40B4-BE49-F238E27FC236}">
                <a16:creationId xmlns:a16="http://schemas.microsoft.com/office/drawing/2014/main" id="{D2D6054D-8500-4BD3-BF4D-182A57B350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322388"/>
            <a:ext cx="5004048" cy="433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3399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3399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3399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3399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3399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99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99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99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99"/>
                </a:solidFill>
                <a:latin typeface="Times New Roman" panose="02020603050405020304" pitchFamily="18" charset="0"/>
              </a:defRPr>
            </a:lvl9pPr>
          </a:lstStyle>
          <a:p>
            <a:pPr marL="457200" indent="-457200">
              <a:spcBef>
                <a:spcPct val="0"/>
              </a:spcBef>
              <a:buFontTx/>
              <a:buAutoNum type="arabicPeriod"/>
            </a:pPr>
            <a:r>
              <a:rPr lang="es-ES" altLang="es-ES" sz="1800" dirty="0">
                <a:solidFill>
                  <a:schemeClr val="tx1"/>
                </a:solidFill>
                <a:latin typeface="Arial" panose="020B0604020202020204" pitchFamily="34" charset="0"/>
              </a:rPr>
              <a:t>Crea un modelo de características en UVL que represente la variabilidad de la siguiente carta de productos de una pizzería.</a:t>
            </a:r>
          </a:p>
          <a:p>
            <a:pPr marL="457200" indent="-457200">
              <a:spcBef>
                <a:spcPct val="0"/>
              </a:spcBef>
              <a:buFontTx/>
              <a:buAutoNum type="arabicPeriod"/>
            </a:pPr>
            <a:endParaRPr lang="es-ES" altLang="es-E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indent="-457200">
              <a:spcBef>
                <a:spcPct val="0"/>
              </a:spcBef>
              <a:buFontTx/>
              <a:buAutoNum type="arabicPeriod"/>
            </a:pPr>
            <a:r>
              <a:rPr lang="es-ES" altLang="es-ES" sz="1800" dirty="0">
                <a:solidFill>
                  <a:schemeClr val="tx1"/>
                </a:solidFill>
                <a:latin typeface="Arial" panose="020B0604020202020204" pitchFamily="34" charset="0"/>
              </a:rPr>
              <a:t>Responda a las siguientes preguntas: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400" dirty="0">
                <a:solidFill>
                  <a:schemeClr val="tx1"/>
                </a:solidFill>
                <a:latin typeface="Arial" panose="020B0604020202020204" pitchFamily="34" charset="0"/>
              </a:rPr>
              <a:t>¿El modelo es válido?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400" dirty="0">
                <a:solidFill>
                  <a:schemeClr val="tx1"/>
                </a:solidFill>
                <a:latin typeface="Arial" panose="020B0604020202020204" pitchFamily="34" charset="0"/>
              </a:rPr>
              <a:t>¿Cuántas características tiene el modelo?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400" dirty="0">
                <a:solidFill>
                  <a:schemeClr val="tx1"/>
                </a:solidFill>
                <a:latin typeface="Arial" panose="020B0604020202020204" pitchFamily="34" charset="0"/>
              </a:rPr>
              <a:t>¿Cuántas restricciones textuales tiene el modelo?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400" dirty="0">
                <a:solidFill>
                  <a:schemeClr val="tx1"/>
                </a:solidFill>
                <a:latin typeface="Arial" panose="020B0604020202020204" pitchFamily="34" charset="0"/>
              </a:rPr>
              <a:t>¿Hay alguna característica que esté presente en todos los productos?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400" dirty="0">
                <a:solidFill>
                  <a:schemeClr val="tx1"/>
                </a:solidFill>
                <a:latin typeface="Arial" panose="020B0604020202020204" pitchFamily="34" charset="0"/>
              </a:rPr>
              <a:t>¿Hay alguna característica que no esté presente en ningún producto?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400" dirty="0">
                <a:solidFill>
                  <a:schemeClr val="tx1"/>
                </a:solidFill>
                <a:latin typeface="Arial" panose="020B0604020202020204" pitchFamily="34" charset="0"/>
              </a:rPr>
              <a:t>¿Cuál es el producto más barato?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400" dirty="0">
                <a:solidFill>
                  <a:schemeClr val="tx1"/>
                </a:solidFill>
                <a:latin typeface="Arial" panose="020B0604020202020204" pitchFamily="34" charset="0"/>
              </a:rPr>
              <a:t>¿Hay alguna inconsistencia en el modelo?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400" dirty="0">
                <a:solidFill>
                  <a:schemeClr val="tx1"/>
                </a:solidFill>
                <a:latin typeface="Arial" panose="020B0604020202020204" pitchFamily="34" charset="0"/>
              </a:rPr>
              <a:t>¿Qué estrategia de adopción (</a:t>
            </a:r>
            <a:r>
              <a:rPr lang="es-ES" altLang="es-ES" sz="1400" i="1" dirty="0" err="1">
                <a:solidFill>
                  <a:schemeClr val="tx1"/>
                </a:solidFill>
                <a:latin typeface="Arial" panose="020B0604020202020204" pitchFamily="34" charset="0"/>
              </a:rPr>
              <a:t>adoption</a:t>
            </a:r>
            <a:r>
              <a:rPr lang="es-ES" altLang="es-ES" sz="1400" i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ES" altLang="es-ES" sz="1400" i="1" dirty="0" err="1">
                <a:solidFill>
                  <a:schemeClr val="tx1"/>
                </a:solidFill>
                <a:latin typeface="Arial" panose="020B0604020202020204" pitchFamily="34" charset="0"/>
              </a:rPr>
              <a:t>path</a:t>
            </a:r>
            <a:r>
              <a:rPr lang="es-ES" altLang="es-ES" sz="1400" dirty="0">
                <a:solidFill>
                  <a:schemeClr val="tx1"/>
                </a:solidFill>
                <a:latin typeface="Arial" panose="020B0604020202020204" pitchFamily="34" charset="0"/>
              </a:rPr>
              <a:t>) se ha seguido para construir el modelo?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DB3656B-FA13-408F-B7A8-84D33F965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946705"/>
            <a:ext cx="3939829" cy="557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97149"/>
      </p:ext>
    </p:extLst>
  </p:cSld>
  <p:clrMapOvr>
    <a:masterClrMapping/>
  </p:clrMapOvr>
  <p:transition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Marcador de contenido 1">
            <a:extLst>
              <a:ext uri="{FF2B5EF4-FFF2-40B4-BE49-F238E27FC236}">
                <a16:creationId xmlns:a16="http://schemas.microsoft.com/office/drawing/2014/main" id="{AEA33430-AAA6-465E-AF10-38977F0ED5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81050"/>
            <a:ext cx="9144000" cy="5853113"/>
          </a:xfrm>
        </p:spPr>
        <p:txBody>
          <a:bodyPr/>
          <a:lstStyle/>
          <a:p>
            <a:pPr marL="0" indent="0" algn="ctr">
              <a:buFontTx/>
              <a:buNone/>
            </a:pPr>
            <a:r>
              <a:rPr lang="es-ES" altLang="es-ES" b="1" dirty="0"/>
              <a:t>EJERCICIO 2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AE01649-4016-4FE1-8A3A-7072DBB2F7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2.1 </a:t>
            </a:r>
            <a:r>
              <a:rPr lang="en-US" dirty="0" err="1"/>
              <a:t>Modelado</a:t>
            </a:r>
            <a:r>
              <a:rPr lang="en-US" dirty="0"/>
              <a:t> de la </a:t>
            </a:r>
            <a:r>
              <a:rPr lang="en-US" dirty="0" err="1"/>
              <a:t>variabilidad</a:t>
            </a:r>
            <a:endParaRPr lang="es-ES" dirty="0"/>
          </a:p>
        </p:txBody>
      </p:sp>
      <p:sp>
        <p:nvSpPr>
          <p:cNvPr id="2" name="CuadroTexto 5">
            <a:extLst>
              <a:ext uri="{FF2B5EF4-FFF2-40B4-BE49-F238E27FC236}">
                <a16:creationId xmlns:a16="http://schemas.microsoft.com/office/drawing/2014/main" id="{545615AD-81B7-4C6A-7A81-A184A3902D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322388"/>
            <a:ext cx="9144000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3399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3399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3399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3399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3399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99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99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99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99"/>
                </a:solidFill>
                <a:latin typeface="Times New Roman" panose="02020603050405020304" pitchFamily="18" charset="0"/>
              </a:defRPr>
            </a:lvl9pPr>
          </a:lstStyle>
          <a:p>
            <a:pPr marL="457200" indent="-457200">
              <a:spcBef>
                <a:spcPct val="0"/>
              </a:spcBef>
              <a:buFontTx/>
              <a:buAutoNum type="arabicPeriod"/>
            </a:pPr>
            <a:r>
              <a:rPr lang="es-ES" altLang="es-ES" sz="2400" dirty="0">
                <a:solidFill>
                  <a:schemeClr val="tx1"/>
                </a:solidFill>
                <a:latin typeface="Arial" panose="020B0604020202020204" pitchFamily="34" charset="0"/>
              </a:rPr>
              <a:t>Crea un modelo de características en UVL que represente las características comunes y variables del dominio identificado en el Ejercicio del Tema 1.2.</a:t>
            </a:r>
          </a:p>
          <a:p>
            <a:pPr marL="457200" indent="-457200">
              <a:spcBef>
                <a:spcPct val="0"/>
              </a:spcBef>
              <a:buFontTx/>
              <a:buAutoNum type="arabicPeriod"/>
            </a:pPr>
            <a:endParaRPr lang="es-ES" altLang="es-E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indent="-457200">
              <a:spcBef>
                <a:spcPct val="0"/>
              </a:spcBef>
              <a:buFontTx/>
              <a:buAutoNum type="arabicPeriod"/>
            </a:pPr>
            <a:r>
              <a:rPr lang="es-ES" altLang="es-ES" sz="2400" dirty="0">
                <a:solidFill>
                  <a:schemeClr val="tx1"/>
                </a:solidFill>
                <a:latin typeface="Arial" panose="020B0604020202020204" pitchFamily="34" charset="0"/>
              </a:rPr>
              <a:t>Responda a las siguientes preguntas: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800" dirty="0">
                <a:solidFill>
                  <a:schemeClr val="tx1"/>
                </a:solidFill>
                <a:latin typeface="Arial" panose="020B0604020202020204" pitchFamily="34" charset="0"/>
              </a:rPr>
              <a:t>¿El modelo es válido?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800" dirty="0">
                <a:solidFill>
                  <a:schemeClr val="tx1"/>
                </a:solidFill>
                <a:latin typeface="Arial" panose="020B0604020202020204" pitchFamily="34" charset="0"/>
              </a:rPr>
              <a:t>¿Cuántas características tiene el modelo?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800" dirty="0">
                <a:solidFill>
                  <a:schemeClr val="tx1"/>
                </a:solidFill>
                <a:latin typeface="Arial" panose="020B0604020202020204" pitchFamily="34" charset="0"/>
              </a:rPr>
              <a:t>¿Cuántas restricciones textuales tiene el modelo?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800" dirty="0">
                <a:solidFill>
                  <a:schemeClr val="tx1"/>
                </a:solidFill>
                <a:latin typeface="Arial" panose="020B0604020202020204" pitchFamily="34" charset="0"/>
              </a:rPr>
              <a:t>¿Hay alguna característica que esté presente en todos los productos?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800" dirty="0">
                <a:solidFill>
                  <a:schemeClr val="tx1"/>
                </a:solidFill>
                <a:latin typeface="Arial" panose="020B0604020202020204" pitchFamily="34" charset="0"/>
              </a:rPr>
              <a:t>¿Hay alguna característica que no esté presente en ningún producto?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800" dirty="0">
                <a:solidFill>
                  <a:schemeClr val="tx1"/>
                </a:solidFill>
                <a:latin typeface="Arial" panose="020B0604020202020204" pitchFamily="34" charset="0"/>
              </a:rPr>
              <a:t>¿Cuál es el producto más barato?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800" dirty="0">
                <a:solidFill>
                  <a:schemeClr val="tx1"/>
                </a:solidFill>
                <a:latin typeface="Arial" panose="020B0604020202020204" pitchFamily="34" charset="0"/>
              </a:rPr>
              <a:t>¿Hay alguna inconsistencia en el modelo?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800" dirty="0">
                <a:solidFill>
                  <a:schemeClr val="tx1"/>
                </a:solidFill>
                <a:latin typeface="Arial" panose="020B0604020202020204" pitchFamily="34" charset="0"/>
              </a:rPr>
              <a:t>¿Qué estrategia de adopción (</a:t>
            </a:r>
            <a:r>
              <a:rPr lang="es-ES" altLang="es-ES" sz="1800" i="1" dirty="0" err="1">
                <a:solidFill>
                  <a:schemeClr val="tx1"/>
                </a:solidFill>
                <a:latin typeface="Arial" panose="020B0604020202020204" pitchFamily="34" charset="0"/>
              </a:rPr>
              <a:t>adoption</a:t>
            </a:r>
            <a:r>
              <a:rPr lang="es-ES" altLang="es-ES" sz="1800" i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ES" altLang="es-ES" sz="1800" i="1" dirty="0" err="1">
                <a:solidFill>
                  <a:schemeClr val="tx1"/>
                </a:solidFill>
                <a:latin typeface="Arial" panose="020B0604020202020204" pitchFamily="34" charset="0"/>
              </a:rPr>
              <a:t>path</a:t>
            </a:r>
            <a:r>
              <a:rPr lang="es-ES" altLang="es-ES" sz="1800" dirty="0">
                <a:solidFill>
                  <a:schemeClr val="tx1"/>
                </a:solidFill>
                <a:latin typeface="Arial" panose="020B0604020202020204" pitchFamily="34" charset="0"/>
              </a:rPr>
              <a:t>) se ha seguido para construir el modelo?</a:t>
            </a:r>
          </a:p>
          <a:p>
            <a:pPr marL="457200" indent="-457200">
              <a:spcBef>
                <a:spcPct val="0"/>
              </a:spcBef>
              <a:buFontTx/>
              <a:buAutoNum type="arabicPeriod"/>
            </a:pPr>
            <a:endParaRPr lang="es-ES" altLang="es-E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604859"/>
      </p:ext>
    </p:extLst>
  </p:cSld>
  <p:clrMapOvr>
    <a:masterClrMapping/>
  </p:clrMapOvr>
  <p:transition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022309-67BF-4EE8-AB38-1C00BB42A3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33795" name="Subtítulo 2">
            <a:extLst>
              <a:ext uri="{FF2B5EF4-FFF2-40B4-BE49-F238E27FC236}">
                <a16:creationId xmlns:a16="http://schemas.microsoft.com/office/drawing/2014/main" id="{615CC69B-FF86-415F-8A4C-B9D6CE0F6F0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886200"/>
            <a:ext cx="7772400" cy="1752600"/>
          </a:xfrm>
        </p:spPr>
        <p:txBody>
          <a:bodyPr/>
          <a:lstStyle/>
          <a:p>
            <a:r>
              <a:rPr lang="en-US" altLang="es-ES" i="1" dirty="0"/>
              <a:t>“Variability is not a problem to be eliminated but a resource to be managed.” </a:t>
            </a:r>
            <a:br>
              <a:rPr lang="en-US" altLang="es-ES" i="1" dirty="0"/>
            </a:br>
            <a:r>
              <a:rPr lang="en-US" altLang="es-ES" dirty="0"/>
              <a:t>Jan Bosch, 2000</a:t>
            </a:r>
          </a:p>
        </p:txBody>
      </p:sp>
    </p:spTree>
    <p:extLst>
      <p:ext uri="{BB962C8B-B14F-4D97-AF65-F5344CB8AC3E}">
        <p14:creationId xmlns:p14="http://schemas.microsoft.com/office/powerpoint/2010/main" val="1910624615"/>
      </p:ext>
    </p:extLst>
  </p:cSld>
  <p:clrMapOvr>
    <a:masterClrMapping/>
  </p:clrMapOvr>
  <p:transition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E06BCA4-D275-4A77-8BCE-4F7B227D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7DF855D-9C68-460B-876F-1ED3C3A90904}"/>
              </a:ext>
            </a:extLst>
          </p:cNvPr>
          <p:cNvSpPr txBox="1"/>
          <p:nvPr/>
        </p:nvSpPr>
        <p:spPr>
          <a:xfrm>
            <a:off x="0" y="831850"/>
            <a:ext cx="9144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S" altLang="es-ES" sz="2000" b="1" i="1" dirty="0" err="1">
                <a:solidFill>
                  <a:srgbClr val="0000FF"/>
                </a:solidFill>
                <a:latin typeface="+mn-lt"/>
              </a:rPr>
              <a:t>Automated</a:t>
            </a:r>
            <a:r>
              <a:rPr lang="es-ES" altLang="es-ES" sz="20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2000" b="1" i="1" dirty="0" err="1">
                <a:solidFill>
                  <a:srgbClr val="0000FF"/>
                </a:solidFill>
                <a:latin typeface="+mn-lt"/>
              </a:rPr>
              <a:t>Analysis</a:t>
            </a:r>
            <a:r>
              <a:rPr lang="es-ES" altLang="es-ES" sz="20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2000" b="1" i="1" dirty="0" err="1">
                <a:solidFill>
                  <a:srgbClr val="0000FF"/>
                </a:solidFill>
                <a:latin typeface="+mn-lt"/>
              </a:rPr>
              <a:t>of</a:t>
            </a:r>
            <a:r>
              <a:rPr lang="es-ES" altLang="es-ES" sz="2000" b="1" i="1" dirty="0">
                <a:solidFill>
                  <a:srgbClr val="0000FF"/>
                </a:solidFill>
                <a:latin typeface="+mn-lt"/>
              </a:rPr>
              <a:t> Feature </a:t>
            </a:r>
            <a:r>
              <a:rPr lang="es-ES" altLang="es-ES" sz="2000" b="1" i="1" dirty="0" err="1">
                <a:solidFill>
                  <a:srgbClr val="0000FF"/>
                </a:solidFill>
                <a:latin typeface="+mn-lt"/>
              </a:rPr>
              <a:t>Models</a:t>
            </a:r>
            <a:r>
              <a:rPr lang="es-ES" altLang="es-ES" sz="2000" b="1" i="1" dirty="0">
                <a:solidFill>
                  <a:srgbClr val="0000FF"/>
                </a:solidFill>
                <a:latin typeface="+mn-lt"/>
              </a:rPr>
              <a:t> (AAFM) </a:t>
            </a:r>
            <a:r>
              <a:rPr lang="es-ES" altLang="es-ES" sz="2000" dirty="0">
                <a:solidFill>
                  <a:srgbClr val="0000FF"/>
                </a:solidFill>
                <a:latin typeface="+mn-lt"/>
              </a:rPr>
              <a:t>(Análisis automático de modelos de características): </a:t>
            </a:r>
            <a:r>
              <a:rPr lang="es-ES" sz="2000" kern="0" dirty="0">
                <a:latin typeface="+mn-lt"/>
              </a:rPr>
              <a:t>Conjunto de técnicas y herramientas diseñadas para validar, verificar y explorar las propiedades de los modelos de características, con el objetivo de asegurar su coherencia, detectar errores, y optimizar las configuraciones posibles.</a:t>
            </a:r>
          </a:p>
          <a:p>
            <a:pPr algn="just">
              <a:defRPr/>
            </a:pPr>
            <a:endParaRPr lang="es-ES" sz="2000" kern="0" dirty="0">
              <a:latin typeface="+mn-lt"/>
            </a:endParaRPr>
          </a:p>
          <a:p>
            <a:pPr algn="just">
              <a:defRPr/>
            </a:pPr>
            <a:r>
              <a:rPr lang="es-ES" sz="2000" kern="0" dirty="0">
                <a:latin typeface="+mn-lt"/>
              </a:rPr>
              <a:t>El proceso de AAFM consiste en transformar la información del modelo de características a un paradigma formal/lógico (SAT, CSP, BDD,…) y luego realizar un conjunto de operaciones sobre ese paradigma mediante un motor de resolución (</a:t>
            </a:r>
            <a:r>
              <a:rPr lang="es-ES" altLang="es-ES" sz="2000" i="1" dirty="0" err="1">
                <a:solidFill>
                  <a:srgbClr val="0000FF"/>
                </a:solidFill>
                <a:latin typeface="+mn-lt"/>
              </a:rPr>
              <a:t>solver</a:t>
            </a:r>
            <a:r>
              <a:rPr lang="es-ES" sz="2000" kern="0" dirty="0">
                <a:latin typeface="+mn-lt"/>
              </a:rPr>
              <a:t>) para extraer información útil.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A8C407A-7880-4A09-A17E-F9580BB4A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695" y="3407648"/>
            <a:ext cx="7066609" cy="331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21511"/>
      </p:ext>
    </p:extLst>
  </p:cSld>
  <p:clrMapOvr>
    <a:masterClrMapping/>
  </p:clrMapOvr>
  <p:transition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E06BCA4-D275-4A77-8BCE-4F7B227D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7DF855D-9C68-460B-876F-1ED3C3A90904}"/>
              </a:ext>
            </a:extLst>
          </p:cNvPr>
          <p:cNvSpPr txBox="1"/>
          <p:nvPr/>
        </p:nvSpPr>
        <p:spPr>
          <a:xfrm>
            <a:off x="0" y="831850"/>
            <a:ext cx="91440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S" sz="1400" u="sng" kern="0" dirty="0">
                <a:latin typeface="+mn-lt"/>
              </a:rPr>
              <a:t>Enfoques para analizar la variabilidad: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sz="1400" b="1" i="1" kern="0" dirty="0" err="1">
                <a:solidFill>
                  <a:srgbClr val="0000FF"/>
                </a:solidFill>
                <a:latin typeface="+mn-lt"/>
              </a:rPr>
              <a:t>Operaciones</a:t>
            </a:r>
            <a:r>
              <a:rPr lang="en-US" sz="1400" b="1" i="1" kern="0" dirty="0">
                <a:solidFill>
                  <a:srgbClr val="0000FF"/>
                </a:solidFill>
                <a:latin typeface="+mn-lt"/>
              </a:rPr>
              <a:t> </a:t>
            </a:r>
            <a:r>
              <a:rPr lang="en-US" sz="1400" b="1" i="1" kern="0" dirty="0" err="1">
                <a:solidFill>
                  <a:srgbClr val="0000FF"/>
                </a:solidFill>
                <a:latin typeface="+mn-lt"/>
              </a:rPr>
              <a:t>sobre</a:t>
            </a:r>
            <a:r>
              <a:rPr lang="en-US" sz="1400" b="1" i="1" kern="0" dirty="0">
                <a:solidFill>
                  <a:srgbClr val="0000FF"/>
                </a:solidFill>
                <a:latin typeface="+mn-lt"/>
              </a:rPr>
              <a:t> </a:t>
            </a:r>
            <a:r>
              <a:rPr lang="en-US" sz="1400" b="1" i="1" kern="0" dirty="0" err="1">
                <a:solidFill>
                  <a:srgbClr val="0000FF"/>
                </a:solidFill>
                <a:latin typeface="+mn-lt"/>
              </a:rPr>
              <a:t>el</a:t>
            </a:r>
            <a:r>
              <a:rPr lang="en-US" sz="1400" b="1" i="1" kern="0" dirty="0">
                <a:solidFill>
                  <a:srgbClr val="0000FF"/>
                </a:solidFill>
                <a:latin typeface="+mn-lt"/>
              </a:rPr>
              <a:t> FM y </a:t>
            </a:r>
            <a:r>
              <a:rPr lang="en-US" sz="1400" b="1" i="1" kern="0" dirty="0" err="1">
                <a:solidFill>
                  <a:srgbClr val="0000FF"/>
                </a:solidFill>
                <a:latin typeface="+mn-lt"/>
              </a:rPr>
              <a:t>algoritmos</a:t>
            </a:r>
            <a:r>
              <a:rPr lang="en-US" sz="1400" b="1" i="1" kern="0" dirty="0">
                <a:solidFill>
                  <a:srgbClr val="0000FF"/>
                </a:solidFill>
                <a:latin typeface="+mn-lt"/>
              </a:rPr>
              <a:t> ad-hoc</a:t>
            </a:r>
            <a:r>
              <a:rPr lang="es-ES" sz="1400" kern="0" dirty="0">
                <a:solidFill>
                  <a:srgbClr val="0000FF"/>
                </a:solidFill>
                <a:latin typeface="+mn-lt"/>
              </a:rPr>
              <a:t>: </a:t>
            </a:r>
            <a:r>
              <a:rPr lang="en-US" altLang="es-ES" sz="1400" dirty="0" err="1">
                <a:latin typeface="+mn-lt"/>
              </a:rPr>
              <a:t>Algunas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operaciones</a:t>
            </a:r>
            <a:r>
              <a:rPr lang="en-US" altLang="es-ES" sz="1400" dirty="0">
                <a:latin typeface="+mn-lt"/>
              </a:rPr>
              <a:t> de </a:t>
            </a:r>
            <a:r>
              <a:rPr lang="en-US" altLang="es-ES" sz="1400" dirty="0" err="1">
                <a:latin typeface="+mn-lt"/>
              </a:rPr>
              <a:t>análisis</a:t>
            </a:r>
            <a:r>
              <a:rPr lang="en-US" altLang="es-ES" sz="1400" dirty="0">
                <a:latin typeface="+mn-lt"/>
              </a:rPr>
              <a:t> no </a:t>
            </a:r>
            <a:r>
              <a:rPr lang="en-US" altLang="es-ES" sz="1400" dirty="0" err="1">
                <a:latin typeface="+mn-lt"/>
              </a:rPr>
              <a:t>necesitan</a:t>
            </a:r>
            <a:r>
              <a:rPr lang="en-US" altLang="es-ES" sz="1400" dirty="0">
                <a:latin typeface="+mn-lt"/>
              </a:rPr>
              <a:t> de un </a:t>
            </a:r>
            <a:r>
              <a:rPr lang="en-US" altLang="es-ES" sz="1400" i="1" dirty="0">
                <a:latin typeface="+mn-lt"/>
              </a:rPr>
              <a:t>solver</a:t>
            </a:r>
            <a:r>
              <a:rPr lang="en-US" altLang="es-ES" sz="1400" dirty="0">
                <a:latin typeface="+mn-lt"/>
              </a:rPr>
              <a:t> y </a:t>
            </a:r>
            <a:r>
              <a:rPr lang="en-US" altLang="es-ES" sz="1400" dirty="0" err="1">
                <a:latin typeface="+mn-lt"/>
              </a:rPr>
              <a:t>pueden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realizarse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directamente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sobre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el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modelo</a:t>
            </a:r>
            <a:r>
              <a:rPr lang="en-US" altLang="es-ES" sz="1400" dirty="0">
                <a:latin typeface="+mn-lt"/>
              </a:rPr>
              <a:t>. Este es </a:t>
            </a:r>
            <a:r>
              <a:rPr lang="en-US" altLang="es-ES" sz="1400" dirty="0" err="1">
                <a:latin typeface="+mn-lt"/>
              </a:rPr>
              <a:t>el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caso</a:t>
            </a:r>
            <a:r>
              <a:rPr lang="en-US" altLang="es-ES" sz="1400" dirty="0">
                <a:latin typeface="+mn-lt"/>
              </a:rPr>
              <a:t> de las </a:t>
            </a:r>
            <a:r>
              <a:rPr lang="en-US" altLang="es-ES" sz="1400" dirty="0" err="1">
                <a:latin typeface="+mn-lt"/>
              </a:rPr>
              <a:t>métricas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estructurales</a:t>
            </a:r>
            <a:r>
              <a:rPr lang="en-US" altLang="es-ES" sz="1400" dirty="0">
                <a:latin typeface="+mn-lt"/>
              </a:rPr>
              <a:t> y </a:t>
            </a:r>
            <a:r>
              <a:rPr lang="en-US" altLang="es-ES" sz="1400" dirty="0" err="1">
                <a:latin typeface="+mn-lt"/>
              </a:rPr>
              <a:t>algunas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operaciones</a:t>
            </a:r>
            <a:r>
              <a:rPr lang="en-US" altLang="es-ES" sz="1400" dirty="0">
                <a:latin typeface="+mn-lt"/>
              </a:rPr>
              <a:t> de </a:t>
            </a:r>
            <a:r>
              <a:rPr lang="en-US" altLang="es-ES" sz="1400" dirty="0" err="1">
                <a:latin typeface="+mn-lt"/>
              </a:rPr>
              <a:t>análisis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básicas</a:t>
            </a:r>
            <a:r>
              <a:rPr lang="en-US" altLang="es-ES" sz="1400" dirty="0">
                <a:latin typeface="+mn-lt"/>
              </a:rPr>
              <a:t>.</a:t>
            </a:r>
            <a:endParaRPr lang="es-ES" altLang="es-ES" sz="1400" dirty="0">
              <a:latin typeface="+mn-lt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  <a:defRPr/>
            </a:pPr>
            <a:endParaRPr lang="es-ES" sz="1200" kern="0" dirty="0">
              <a:solidFill>
                <a:srgbClr val="0000FF"/>
              </a:solidFill>
              <a:latin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sz="1400" b="1" i="1" kern="0" dirty="0" err="1">
                <a:solidFill>
                  <a:srgbClr val="0000FF"/>
                </a:solidFill>
                <a:latin typeface="+mn-lt"/>
              </a:rPr>
              <a:t>Formalización</a:t>
            </a:r>
            <a:r>
              <a:rPr lang="en-US" sz="1400" b="1" i="1" kern="0" dirty="0">
                <a:solidFill>
                  <a:srgbClr val="0000FF"/>
                </a:solidFill>
                <a:latin typeface="+mn-lt"/>
              </a:rPr>
              <a:t> a un </a:t>
            </a:r>
            <a:r>
              <a:rPr lang="en-US" sz="1400" b="1" i="1" kern="0" dirty="0" err="1">
                <a:solidFill>
                  <a:srgbClr val="0000FF"/>
                </a:solidFill>
                <a:latin typeface="+mn-lt"/>
              </a:rPr>
              <a:t>paradigma</a:t>
            </a:r>
            <a:r>
              <a:rPr lang="en-US" sz="1400" b="1" i="1" kern="0" dirty="0">
                <a:solidFill>
                  <a:srgbClr val="0000FF"/>
                </a:solidFill>
                <a:latin typeface="+mn-lt"/>
              </a:rPr>
              <a:t> </a:t>
            </a:r>
            <a:r>
              <a:rPr lang="en-US" sz="1400" b="1" i="1" kern="0" dirty="0" err="1">
                <a:solidFill>
                  <a:srgbClr val="0000FF"/>
                </a:solidFill>
                <a:latin typeface="+mn-lt"/>
              </a:rPr>
              <a:t>lógico</a:t>
            </a:r>
            <a:r>
              <a:rPr lang="es-ES" sz="1400" kern="0" dirty="0">
                <a:solidFill>
                  <a:srgbClr val="0000FF"/>
                </a:solidFill>
                <a:latin typeface="+mn-lt"/>
              </a:rPr>
              <a:t>: </a:t>
            </a:r>
            <a:r>
              <a:rPr lang="en-US" altLang="es-ES" sz="1400" dirty="0">
                <a:latin typeface="+mn-lt"/>
              </a:rPr>
              <a:t>Se </a:t>
            </a:r>
            <a:r>
              <a:rPr lang="en-US" altLang="es-ES" sz="1400" dirty="0" err="1">
                <a:latin typeface="+mn-lt"/>
              </a:rPr>
              <a:t>transforma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el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modelo</a:t>
            </a:r>
            <a:r>
              <a:rPr lang="en-US" altLang="es-ES" sz="1400" dirty="0">
                <a:latin typeface="+mn-lt"/>
              </a:rPr>
              <a:t> a un </a:t>
            </a:r>
            <a:r>
              <a:rPr lang="en-US" altLang="es-ES" sz="1400" dirty="0" err="1">
                <a:latin typeface="+mn-lt"/>
              </a:rPr>
              <a:t>paradigma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lógico</a:t>
            </a:r>
            <a:r>
              <a:rPr lang="en-US" altLang="es-ES" sz="1400" dirty="0">
                <a:latin typeface="+mn-lt"/>
              </a:rPr>
              <a:t> y se </a:t>
            </a:r>
            <a:r>
              <a:rPr lang="en-US" altLang="es-ES" sz="1400" dirty="0" err="1">
                <a:latin typeface="+mn-lt"/>
              </a:rPr>
              <a:t>usa</a:t>
            </a:r>
            <a:r>
              <a:rPr lang="en-US" altLang="es-ES" sz="1400" dirty="0">
                <a:latin typeface="+mn-lt"/>
              </a:rPr>
              <a:t> un </a:t>
            </a:r>
            <a:r>
              <a:rPr lang="en-US" altLang="es-ES" sz="1400" i="1" dirty="0">
                <a:latin typeface="+mn-lt"/>
              </a:rPr>
              <a:t>solver</a:t>
            </a:r>
            <a:r>
              <a:rPr lang="en-US" altLang="es-ES" sz="1400" dirty="0">
                <a:latin typeface="+mn-lt"/>
              </a:rPr>
              <a:t> para </a:t>
            </a:r>
            <a:r>
              <a:rPr lang="en-US" altLang="es-ES" sz="1400" dirty="0" err="1">
                <a:latin typeface="+mn-lt"/>
              </a:rPr>
              <a:t>realizar</a:t>
            </a:r>
            <a:r>
              <a:rPr lang="en-US" altLang="es-ES" sz="1400" dirty="0">
                <a:latin typeface="+mn-lt"/>
              </a:rPr>
              <a:t> las </a:t>
            </a:r>
            <a:r>
              <a:rPr lang="en-US" altLang="es-ES" sz="1400" dirty="0" err="1">
                <a:latin typeface="+mn-lt"/>
              </a:rPr>
              <a:t>operaciones</a:t>
            </a:r>
            <a:r>
              <a:rPr lang="en-US" altLang="es-ES" sz="1400" dirty="0">
                <a:latin typeface="+mn-lt"/>
              </a:rPr>
              <a:t> de </a:t>
            </a:r>
            <a:r>
              <a:rPr lang="en-US" altLang="es-ES" sz="1400" dirty="0" err="1">
                <a:latin typeface="+mn-lt"/>
              </a:rPr>
              <a:t>análisis</a:t>
            </a:r>
            <a:r>
              <a:rPr lang="en-US" altLang="es-ES" sz="1400" dirty="0">
                <a:latin typeface="+mn-lt"/>
              </a:rPr>
              <a:t>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  <a:defRPr/>
            </a:pPr>
            <a:r>
              <a:rPr lang="es-ES" sz="1400" b="1" i="1" kern="0" dirty="0">
                <a:solidFill>
                  <a:srgbClr val="0000FF"/>
                </a:solidFill>
                <a:latin typeface="+mn-lt"/>
              </a:rPr>
              <a:t>SAT </a:t>
            </a:r>
            <a:r>
              <a:rPr lang="es-ES" sz="1400" i="1" kern="0" dirty="0">
                <a:solidFill>
                  <a:srgbClr val="0000FF"/>
                </a:solidFill>
                <a:latin typeface="+mn-lt"/>
              </a:rPr>
              <a:t>(</a:t>
            </a:r>
            <a:r>
              <a:rPr lang="es-ES" sz="1400" i="1" kern="0" dirty="0" err="1">
                <a:solidFill>
                  <a:srgbClr val="0000FF"/>
                </a:solidFill>
                <a:latin typeface="+mn-lt"/>
              </a:rPr>
              <a:t>boolean</a:t>
            </a:r>
            <a:r>
              <a:rPr lang="es-ES" sz="1400" i="1" kern="0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sz="1400" i="1" kern="0" dirty="0" err="1">
                <a:solidFill>
                  <a:srgbClr val="0000FF"/>
                </a:solidFill>
                <a:latin typeface="+mn-lt"/>
              </a:rPr>
              <a:t>SATisfiability</a:t>
            </a:r>
            <a:r>
              <a:rPr lang="es-ES" sz="1400" i="1" kern="0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sz="1400" i="1" kern="0" dirty="0" err="1">
                <a:solidFill>
                  <a:srgbClr val="0000FF"/>
                </a:solidFill>
                <a:latin typeface="+mn-lt"/>
              </a:rPr>
              <a:t>problem</a:t>
            </a:r>
            <a:r>
              <a:rPr lang="es-ES" sz="1400" i="1" kern="0" dirty="0">
                <a:solidFill>
                  <a:srgbClr val="0000FF"/>
                </a:solidFill>
                <a:latin typeface="+mn-lt"/>
              </a:rPr>
              <a:t>)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  <a:defRPr/>
            </a:pPr>
            <a:r>
              <a:rPr lang="es-ES" sz="1400" b="1" i="1" kern="0" dirty="0">
                <a:solidFill>
                  <a:srgbClr val="0000FF"/>
                </a:solidFill>
                <a:latin typeface="+mn-lt"/>
              </a:rPr>
              <a:t>CSP </a:t>
            </a:r>
            <a:r>
              <a:rPr lang="es-ES" sz="1400" i="1" kern="0" dirty="0">
                <a:solidFill>
                  <a:srgbClr val="0000FF"/>
                </a:solidFill>
                <a:latin typeface="+mn-lt"/>
              </a:rPr>
              <a:t>(</a:t>
            </a:r>
            <a:r>
              <a:rPr lang="es-ES" sz="1400" i="1" kern="0" dirty="0" err="1">
                <a:solidFill>
                  <a:srgbClr val="0000FF"/>
                </a:solidFill>
                <a:latin typeface="+mn-lt"/>
              </a:rPr>
              <a:t>Constraint</a:t>
            </a:r>
            <a:r>
              <a:rPr lang="es-ES" sz="1400" i="1" kern="0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sz="1400" i="1" kern="0" dirty="0" err="1">
                <a:solidFill>
                  <a:srgbClr val="0000FF"/>
                </a:solidFill>
                <a:latin typeface="+mn-lt"/>
              </a:rPr>
              <a:t>Satisfaction</a:t>
            </a:r>
            <a:r>
              <a:rPr lang="es-ES" sz="1400" i="1" kern="0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sz="1400" i="1" kern="0" dirty="0" err="1">
                <a:solidFill>
                  <a:srgbClr val="0000FF"/>
                </a:solidFill>
                <a:latin typeface="+mn-lt"/>
              </a:rPr>
              <a:t>Problem</a:t>
            </a:r>
            <a:r>
              <a:rPr lang="es-ES" sz="1400" i="1" kern="0" dirty="0">
                <a:solidFill>
                  <a:srgbClr val="0000FF"/>
                </a:solidFill>
                <a:latin typeface="+mn-lt"/>
              </a:rPr>
              <a:t>)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  <a:defRPr/>
            </a:pPr>
            <a:r>
              <a:rPr lang="es-ES" sz="1400" b="1" i="1" kern="0" dirty="0">
                <a:solidFill>
                  <a:srgbClr val="0000FF"/>
                </a:solidFill>
                <a:latin typeface="+mn-lt"/>
              </a:rPr>
              <a:t>SMT </a:t>
            </a:r>
            <a:r>
              <a:rPr lang="es-ES" sz="1400" i="1" kern="0" dirty="0">
                <a:solidFill>
                  <a:srgbClr val="0000FF"/>
                </a:solidFill>
                <a:latin typeface="+mn-lt"/>
              </a:rPr>
              <a:t>(</a:t>
            </a:r>
            <a:r>
              <a:rPr lang="es-ES" sz="1400" i="1" kern="0" dirty="0" err="1">
                <a:solidFill>
                  <a:srgbClr val="0000FF"/>
                </a:solidFill>
                <a:latin typeface="+mn-lt"/>
              </a:rPr>
              <a:t>Satisfiability</a:t>
            </a:r>
            <a:r>
              <a:rPr lang="es-ES" sz="1400" i="1" kern="0" dirty="0">
                <a:solidFill>
                  <a:srgbClr val="0000FF"/>
                </a:solidFill>
                <a:latin typeface="+mn-lt"/>
              </a:rPr>
              <a:t> Modulo </a:t>
            </a:r>
            <a:r>
              <a:rPr lang="es-ES" sz="1400" i="1" kern="0" dirty="0" err="1">
                <a:solidFill>
                  <a:srgbClr val="0000FF"/>
                </a:solidFill>
                <a:latin typeface="+mn-lt"/>
              </a:rPr>
              <a:t>Theories</a:t>
            </a:r>
            <a:r>
              <a:rPr lang="es-ES" sz="1400" i="1" kern="0" dirty="0">
                <a:solidFill>
                  <a:srgbClr val="0000FF"/>
                </a:solidFill>
                <a:latin typeface="+mn-lt"/>
              </a:rPr>
              <a:t>)</a:t>
            </a:r>
          </a:p>
          <a:p>
            <a:pPr lvl="1" algn="just">
              <a:defRPr/>
            </a:pPr>
            <a:endParaRPr lang="es-ES" sz="1400" b="1" i="1" kern="0" dirty="0">
              <a:solidFill>
                <a:srgbClr val="0000FF"/>
              </a:solidFill>
              <a:latin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sz="1400" b="1" i="1" kern="0" dirty="0">
                <a:solidFill>
                  <a:srgbClr val="0000FF"/>
                </a:solidFill>
                <a:latin typeface="+mn-lt"/>
              </a:rPr>
              <a:t>Técnicas de compilación de conocimiento:</a:t>
            </a:r>
            <a:r>
              <a:rPr lang="es-ES" sz="1400" kern="0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400" dirty="0">
                <a:latin typeface="+mn-lt"/>
              </a:rPr>
              <a:t>Se transforma el modelo a otra representación más compacta o a una estructura de datos más eficiente y se definen las operaciones de análisis sobre esa nueva representación/estructura.</a:t>
            </a:r>
            <a:endParaRPr lang="en-US" altLang="es-ES" sz="1400" dirty="0">
              <a:latin typeface="+mn-lt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  <a:defRPr/>
            </a:pPr>
            <a:r>
              <a:rPr lang="es-ES" sz="1400" b="1" i="1" kern="0" dirty="0">
                <a:solidFill>
                  <a:srgbClr val="0000FF"/>
                </a:solidFill>
                <a:latin typeface="+mn-lt"/>
              </a:rPr>
              <a:t>BDD </a:t>
            </a:r>
            <a:r>
              <a:rPr lang="es-ES" sz="1400" i="1" kern="0" dirty="0">
                <a:solidFill>
                  <a:srgbClr val="0000FF"/>
                </a:solidFill>
                <a:latin typeface="+mn-lt"/>
              </a:rPr>
              <a:t>(</a:t>
            </a:r>
            <a:r>
              <a:rPr lang="es-ES" sz="1400" i="1" kern="0" dirty="0" err="1">
                <a:solidFill>
                  <a:srgbClr val="0000FF"/>
                </a:solidFill>
                <a:latin typeface="+mn-lt"/>
              </a:rPr>
              <a:t>Binary</a:t>
            </a:r>
            <a:r>
              <a:rPr lang="es-ES" sz="1400" i="1" kern="0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sz="1400" i="1" kern="0" dirty="0" err="1">
                <a:solidFill>
                  <a:srgbClr val="0000FF"/>
                </a:solidFill>
                <a:latin typeface="+mn-lt"/>
              </a:rPr>
              <a:t>Decision</a:t>
            </a:r>
            <a:r>
              <a:rPr lang="es-ES" sz="1400" i="1" kern="0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sz="1400" i="1" kern="0" dirty="0" err="1">
                <a:solidFill>
                  <a:srgbClr val="0000FF"/>
                </a:solidFill>
                <a:latin typeface="+mn-lt"/>
              </a:rPr>
              <a:t>Diagram</a:t>
            </a:r>
            <a:r>
              <a:rPr lang="es-ES" sz="1400" i="1" kern="0" dirty="0">
                <a:solidFill>
                  <a:srgbClr val="0000FF"/>
                </a:solidFill>
                <a:latin typeface="+mn-lt"/>
              </a:rPr>
              <a:t>)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  <a:defRPr/>
            </a:pPr>
            <a:r>
              <a:rPr lang="es-ES" sz="1400" b="1" i="1" kern="0" dirty="0">
                <a:solidFill>
                  <a:srgbClr val="0000FF"/>
                </a:solidFill>
                <a:latin typeface="+mn-lt"/>
              </a:rPr>
              <a:t>Tablas de configuraciones</a:t>
            </a:r>
            <a:endParaRPr lang="es-ES" sz="1400" i="1" kern="0" dirty="0">
              <a:solidFill>
                <a:srgbClr val="0000FF"/>
              </a:solidFill>
              <a:latin typeface="+mn-lt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  <a:defRPr/>
            </a:pPr>
            <a:r>
              <a:rPr lang="es-ES" sz="1400" b="1" i="1" kern="0" dirty="0">
                <a:solidFill>
                  <a:srgbClr val="0000FF"/>
                </a:solidFill>
                <a:latin typeface="+mn-lt"/>
              </a:rPr>
              <a:t>Grafos de dependencias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endParaRPr lang="es-ES" sz="1400" b="1" i="1" kern="0" dirty="0">
              <a:solidFill>
                <a:srgbClr val="0000FF"/>
              </a:solidFill>
              <a:latin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sz="1400" b="1" i="1" kern="0" dirty="0">
                <a:solidFill>
                  <a:srgbClr val="0000FF"/>
                </a:solidFill>
                <a:latin typeface="+mn-lt"/>
              </a:rPr>
              <a:t>Técnicas avanzadas de ingeniería del software e IA:</a:t>
            </a:r>
            <a:r>
              <a:rPr lang="es-ES" sz="1400" kern="0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400" dirty="0">
                <a:latin typeface="+mn-lt"/>
              </a:rPr>
              <a:t>Se transforma el modelo a una representación que pueda usarse con las técnicas y herramientas de ingeniería del software avanzada e inteligencia artificial.</a:t>
            </a:r>
            <a:endParaRPr lang="en-US" altLang="es-ES" sz="1400" dirty="0">
              <a:latin typeface="+mn-lt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  <a:defRPr/>
            </a:pPr>
            <a:r>
              <a:rPr lang="es-ES" sz="1400" b="1" i="1" kern="0" dirty="0">
                <a:solidFill>
                  <a:srgbClr val="0000FF"/>
                </a:solidFill>
                <a:latin typeface="+mn-lt"/>
              </a:rPr>
              <a:t>Algoritmo genéticos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  <a:defRPr/>
            </a:pPr>
            <a:r>
              <a:rPr lang="es-ES" sz="1400" b="1" i="1" kern="0" dirty="0">
                <a:solidFill>
                  <a:srgbClr val="0000FF"/>
                </a:solidFill>
                <a:latin typeface="+mn-lt"/>
              </a:rPr>
              <a:t>Redes neuronales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  <a:defRPr/>
            </a:pPr>
            <a:r>
              <a:rPr lang="es-ES" sz="1400" b="1" i="1" kern="0" dirty="0">
                <a:solidFill>
                  <a:srgbClr val="0000FF"/>
                </a:solidFill>
                <a:latin typeface="+mn-lt"/>
              </a:rPr>
              <a:t>Simulaciones de Monte-Carlo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  <a:defRPr/>
            </a:pPr>
            <a:r>
              <a:rPr lang="es-ES" sz="1400" b="1" i="1" kern="0" dirty="0">
                <a:solidFill>
                  <a:srgbClr val="0000FF"/>
                </a:solidFill>
                <a:latin typeface="+mn-lt"/>
              </a:rPr>
              <a:t>…</a:t>
            </a:r>
            <a:endParaRPr lang="es-ES" sz="1400" kern="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918C613-BEBF-4C83-98E6-980AA8E63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5156836"/>
            <a:ext cx="6359443" cy="138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925378"/>
      </p:ext>
    </p:extLst>
  </p:cSld>
  <p:clrMapOvr>
    <a:masterClrMapping/>
  </p:clrMapOvr>
  <p:transition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908050"/>
            <a:ext cx="9144000" cy="40934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s-ES" altLang="es-ES" sz="2800" b="1" dirty="0">
                <a:solidFill>
                  <a:srgbClr val="0000FF"/>
                </a:solidFill>
                <a:latin typeface="+mn-lt"/>
              </a:rPr>
              <a:t>Algoritmos ad-hoc sobre el FM</a:t>
            </a:r>
            <a:endParaRPr lang="es-ES" altLang="es-ES" sz="2800" dirty="0">
              <a:solidFill>
                <a:srgbClr val="0000FF"/>
              </a:solidFill>
              <a:latin typeface="+mn-lt"/>
            </a:endParaRPr>
          </a:p>
          <a:p>
            <a:pPr algn="just">
              <a:defRPr/>
            </a:pPr>
            <a:r>
              <a:rPr lang="es-ES" altLang="es-ES" sz="2000" b="1" dirty="0">
                <a:solidFill>
                  <a:srgbClr val="0000FF"/>
                </a:solidFill>
                <a:latin typeface="+mn-lt"/>
              </a:rPr>
              <a:t>Métricas estructurales: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>
                <a:latin typeface="+mn-lt"/>
              </a:rPr>
              <a:t>#Características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>
                <a:latin typeface="+mn-lt"/>
              </a:rPr>
              <a:t>#Restricciones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>
                <a:latin typeface="+mn-lt"/>
              </a:rPr>
              <a:t>Factor de ramificación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>
                <a:latin typeface="+mn-lt"/>
              </a:rPr>
              <a:t>Características hoja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>
                <a:latin typeface="+mn-lt"/>
              </a:rPr>
              <a:t>Profundidad máxima del árbol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>
                <a:latin typeface="+mn-lt"/>
              </a:rPr>
              <a:t>…</a:t>
            </a:r>
            <a:endParaRPr lang="es-ES" altLang="es-ES" sz="2000" b="1" i="1" dirty="0">
              <a:latin typeface="+mn-lt"/>
            </a:endParaRPr>
          </a:p>
          <a:p>
            <a:pPr algn="just">
              <a:defRPr/>
            </a:pPr>
            <a:r>
              <a:rPr lang="es-ES" altLang="es-ES" sz="2000" b="1" i="1" dirty="0">
                <a:solidFill>
                  <a:srgbClr val="0000FF"/>
                </a:solidFill>
                <a:latin typeface="+mn-lt"/>
              </a:rPr>
              <a:t>Operaciones de análisis: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altLang="es-ES" dirty="0">
                <a:latin typeface="+mn-lt"/>
              </a:rPr>
              <a:t>#Configuraciones del árbol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altLang="es-ES" dirty="0">
                <a:latin typeface="+mn-lt"/>
              </a:rPr>
              <a:t>Características comunes (</a:t>
            </a:r>
            <a:r>
              <a:rPr lang="es-ES" altLang="es-ES" i="1" dirty="0" err="1">
                <a:latin typeface="+mn-lt"/>
              </a:rPr>
              <a:t>core</a:t>
            </a:r>
            <a:r>
              <a:rPr lang="es-ES" altLang="es-ES" dirty="0">
                <a:latin typeface="+mn-lt"/>
              </a:rPr>
              <a:t>) del árbol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altLang="es-ES" dirty="0">
                <a:latin typeface="+mn-lt"/>
              </a:rPr>
              <a:t>Conjunto atómicos de características del árbol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altLang="es-ES" dirty="0">
                <a:latin typeface="+mn-lt"/>
              </a:rPr>
              <a:t>…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8CB5354-4EDF-4BD9-9C32-E07E188E0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4" y="4797152"/>
            <a:ext cx="6634081" cy="18486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E803D11-46EE-40E0-A38F-676ED67FCDD7}"/>
              </a:ext>
            </a:extLst>
          </p:cNvPr>
          <p:cNvSpPr txBox="1"/>
          <p:nvPr/>
        </p:nvSpPr>
        <p:spPr>
          <a:xfrm>
            <a:off x="170165" y="4982302"/>
            <a:ext cx="220609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es-ES" sz="1600" u="sng" dirty="0">
                <a:latin typeface="+mn-lt"/>
              </a:rPr>
              <a:t>Ejemplo:</a:t>
            </a:r>
            <a:br>
              <a:rPr lang="es-ES" altLang="es-ES" sz="1600" dirty="0">
                <a:latin typeface="+mn-lt"/>
              </a:rPr>
            </a:br>
            <a:r>
              <a:rPr lang="es-ES" altLang="es-ES" sz="1600" dirty="0">
                <a:latin typeface="+mn-lt"/>
              </a:rPr>
              <a:t>Algoritmo recursivo para calcular el número de configuraciones del árbol (sin tener en cuenta restricciones textuales).</a:t>
            </a:r>
            <a:endParaRPr lang="es-ES" sz="16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73B4B50-F841-4C4A-8658-33BC44F05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486" y="1472275"/>
            <a:ext cx="3182002" cy="318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6433"/>
      </p:ext>
    </p:extLst>
  </p:cSld>
  <p:clrMapOvr>
    <a:masterClrMapping/>
  </p:clrMapOvr>
  <p:transition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908050"/>
            <a:ext cx="9144000" cy="39087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s-ES" altLang="es-ES" sz="2800" b="1" dirty="0">
                <a:solidFill>
                  <a:srgbClr val="0000FF"/>
                </a:solidFill>
                <a:latin typeface="+mn-lt"/>
              </a:rPr>
              <a:t>Formalización del FM a SAT</a:t>
            </a:r>
            <a:endParaRPr lang="es-ES" altLang="es-ES" sz="2800" dirty="0">
              <a:solidFill>
                <a:srgbClr val="0000FF"/>
              </a:solidFill>
              <a:latin typeface="+mn-lt"/>
            </a:endParaRPr>
          </a:p>
          <a:p>
            <a:pPr algn="just">
              <a:defRPr/>
            </a:pPr>
            <a:r>
              <a:rPr lang="es-ES" altLang="es-ES" sz="2000" b="1" dirty="0">
                <a:solidFill>
                  <a:srgbClr val="0000FF"/>
                </a:solidFill>
                <a:latin typeface="+mn-lt"/>
              </a:rPr>
              <a:t>Operaciones de análisis: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 err="1">
                <a:latin typeface="+mn-lt"/>
              </a:rPr>
              <a:t>Satisfacible</a:t>
            </a:r>
            <a:r>
              <a:rPr lang="es-ES" altLang="es-ES" sz="2000" dirty="0">
                <a:latin typeface="+mn-lt"/>
              </a:rPr>
              <a:t> (válido)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>
                <a:latin typeface="+mn-lt"/>
              </a:rPr>
              <a:t>Características comunes (</a:t>
            </a:r>
            <a:r>
              <a:rPr lang="es-ES" altLang="es-ES" sz="2000" i="1" dirty="0" err="1">
                <a:latin typeface="+mn-lt"/>
              </a:rPr>
              <a:t>core</a:t>
            </a:r>
            <a:r>
              <a:rPr lang="es-ES" altLang="es-ES" sz="2000" dirty="0">
                <a:latin typeface="+mn-lt"/>
              </a:rPr>
              <a:t>)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>
                <a:latin typeface="+mn-lt"/>
              </a:rPr>
              <a:t>Características muertas (</a:t>
            </a:r>
            <a:r>
              <a:rPr lang="es-ES" altLang="es-ES" sz="2000" i="1" dirty="0" err="1">
                <a:latin typeface="+mn-lt"/>
              </a:rPr>
              <a:t>dead</a:t>
            </a:r>
            <a:r>
              <a:rPr lang="es-ES" altLang="es-ES" sz="2000" dirty="0">
                <a:latin typeface="+mn-lt"/>
              </a:rPr>
              <a:t>)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>
                <a:latin typeface="+mn-lt"/>
              </a:rPr>
              <a:t>Características opcionales-falsas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>
                <a:latin typeface="+mn-lt"/>
              </a:rPr>
              <a:t>Configuraciones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>
                <a:latin typeface="+mn-lt"/>
              </a:rPr>
              <a:t>Configuración válida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>
                <a:latin typeface="+mn-lt"/>
              </a:rPr>
              <a:t>Filtros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>
                <a:latin typeface="+mn-lt"/>
              </a:rPr>
              <a:t>Detección de conflictos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>
                <a:latin typeface="+mn-lt"/>
              </a:rPr>
              <a:t>Diagnósticos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>
                <a:latin typeface="+mn-lt"/>
              </a:rPr>
              <a:t>…</a:t>
            </a:r>
            <a:endParaRPr lang="es-ES" altLang="es-ES" dirty="0"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A5E65FB-23DC-40BD-BD90-3C207532E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5" y="1391168"/>
            <a:ext cx="4935400" cy="526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49538"/>
      </p:ext>
    </p:extLst>
  </p:cSld>
  <p:clrMapOvr>
    <a:masterClrMapping/>
  </p:clrMapOvr>
  <p:transition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908050"/>
            <a:ext cx="9144000" cy="418576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s-ES" altLang="es-ES" sz="2800" b="1" dirty="0">
                <a:solidFill>
                  <a:srgbClr val="0000FF"/>
                </a:solidFill>
                <a:latin typeface="+mn-lt"/>
              </a:rPr>
              <a:t>Formalización del FM a CSP</a:t>
            </a:r>
            <a:endParaRPr lang="es-ES" altLang="es-ES" sz="2800" dirty="0">
              <a:solidFill>
                <a:srgbClr val="0000FF"/>
              </a:solidFill>
              <a:latin typeface="+mn-lt"/>
            </a:endParaRPr>
          </a:p>
          <a:p>
            <a:pPr algn="just">
              <a:defRPr/>
            </a:pPr>
            <a:r>
              <a:rPr lang="es-ES" altLang="es-ES" sz="2000" b="1" dirty="0">
                <a:solidFill>
                  <a:srgbClr val="0000FF"/>
                </a:solidFill>
                <a:latin typeface="+mn-lt"/>
              </a:rPr>
              <a:t>Operaciones de análisis: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 err="1">
                <a:latin typeface="+mn-lt"/>
              </a:rPr>
              <a:t>Satisfacible</a:t>
            </a:r>
            <a:r>
              <a:rPr lang="es-ES" altLang="es-ES" sz="2000" dirty="0">
                <a:latin typeface="+mn-lt"/>
              </a:rPr>
              <a:t> (válido)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>
                <a:latin typeface="+mn-lt"/>
              </a:rPr>
              <a:t>Características comunes (</a:t>
            </a:r>
            <a:r>
              <a:rPr lang="es-ES" altLang="es-ES" sz="2000" i="1" dirty="0" err="1">
                <a:latin typeface="+mn-lt"/>
              </a:rPr>
              <a:t>core</a:t>
            </a:r>
            <a:r>
              <a:rPr lang="es-ES" altLang="es-ES" sz="2000" dirty="0">
                <a:latin typeface="+mn-lt"/>
              </a:rPr>
              <a:t>)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>
                <a:latin typeface="+mn-lt"/>
              </a:rPr>
              <a:t>Características muertas (</a:t>
            </a:r>
            <a:r>
              <a:rPr lang="es-ES" altLang="es-ES" sz="2000" i="1" dirty="0" err="1">
                <a:latin typeface="+mn-lt"/>
              </a:rPr>
              <a:t>dead</a:t>
            </a:r>
            <a:r>
              <a:rPr lang="es-ES" altLang="es-ES" sz="2000" dirty="0">
                <a:latin typeface="+mn-lt"/>
              </a:rPr>
              <a:t>)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>
                <a:latin typeface="+mn-lt"/>
              </a:rPr>
              <a:t>Características opcionales-falsas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>
                <a:latin typeface="+mn-lt"/>
              </a:rPr>
              <a:t>Configuraciones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>
                <a:latin typeface="+mn-lt"/>
              </a:rPr>
              <a:t>Configuración válida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>
                <a:latin typeface="+mn-lt"/>
              </a:rPr>
              <a:t>Filtros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>
                <a:latin typeface="+mn-lt"/>
              </a:rPr>
              <a:t>Detección de conflictos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>
                <a:latin typeface="+mn-lt"/>
              </a:rPr>
              <a:t>Diagnósticos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>
                <a:latin typeface="+mn-lt"/>
              </a:rPr>
              <a:t>Configuraciones óptimas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>
                <a:latin typeface="+mn-lt"/>
              </a:rPr>
              <a:t>…</a:t>
            </a:r>
            <a:endParaRPr lang="es-ES" altLang="es-ES" dirty="0">
              <a:latin typeface="+mn-lt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0F1FB5F-1C43-4271-99B1-06161EEF4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371" y="1484784"/>
            <a:ext cx="5136670" cy="476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972441"/>
      </p:ext>
    </p:extLst>
  </p:cSld>
  <p:clrMapOvr>
    <a:masterClrMapping/>
  </p:clrMapOvr>
  <p:transition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908050"/>
            <a:ext cx="9144000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800" b="1" dirty="0">
                <a:solidFill>
                  <a:srgbClr val="0000FF"/>
                </a:solidFill>
                <a:latin typeface="+mn-lt"/>
              </a:rPr>
              <a:t>Transformación del FM a BDD</a:t>
            </a:r>
            <a:endParaRPr lang="es-ES" altLang="es-ES" sz="2800" dirty="0">
              <a:solidFill>
                <a:srgbClr val="0000FF"/>
              </a:solidFill>
              <a:latin typeface="+mn-lt"/>
            </a:endParaRPr>
          </a:p>
          <a:p>
            <a:pPr algn="just">
              <a:defRPr/>
            </a:pPr>
            <a:r>
              <a:rPr lang="es-ES" altLang="es-ES" sz="2000" b="1" dirty="0">
                <a:solidFill>
                  <a:srgbClr val="0000FF"/>
                </a:solidFill>
                <a:latin typeface="+mn-lt"/>
              </a:rPr>
              <a:t>Operaciones de análisis: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 err="1">
                <a:latin typeface="+mn-lt"/>
              </a:rPr>
              <a:t>Satisfacible</a:t>
            </a:r>
            <a:r>
              <a:rPr lang="es-ES" altLang="es-ES" sz="2000" dirty="0">
                <a:latin typeface="+mn-lt"/>
              </a:rPr>
              <a:t> (válido)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>
                <a:latin typeface="+mn-lt"/>
              </a:rPr>
              <a:t>Características comunes (</a:t>
            </a:r>
            <a:r>
              <a:rPr lang="es-ES" altLang="es-ES" sz="2000" i="1" dirty="0" err="1">
                <a:latin typeface="+mn-lt"/>
              </a:rPr>
              <a:t>core</a:t>
            </a:r>
            <a:r>
              <a:rPr lang="es-ES" altLang="es-ES" sz="2000" dirty="0">
                <a:latin typeface="+mn-lt"/>
              </a:rPr>
              <a:t>)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>
                <a:latin typeface="+mn-lt"/>
              </a:rPr>
              <a:t>Características muertas (</a:t>
            </a:r>
            <a:r>
              <a:rPr lang="es-ES" altLang="es-ES" sz="2000" i="1" dirty="0" err="1">
                <a:latin typeface="+mn-lt"/>
              </a:rPr>
              <a:t>dead</a:t>
            </a:r>
            <a:r>
              <a:rPr lang="es-ES" altLang="es-ES" sz="2000" dirty="0">
                <a:latin typeface="+mn-lt"/>
              </a:rPr>
              <a:t>)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>
                <a:latin typeface="+mn-lt"/>
              </a:rPr>
              <a:t>#Configuraciones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>
                <a:latin typeface="+mn-lt"/>
              </a:rPr>
              <a:t>Configuraciones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 err="1">
                <a:latin typeface="+mn-lt"/>
              </a:rPr>
              <a:t>Sampleo</a:t>
            </a:r>
            <a:endParaRPr lang="es-ES" altLang="es-ES" sz="20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 err="1">
                <a:latin typeface="+mn-lt"/>
              </a:rPr>
              <a:t>Commonality</a:t>
            </a:r>
            <a:endParaRPr lang="es-ES" altLang="es-ES" sz="20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>
                <a:latin typeface="+mn-lt"/>
              </a:rPr>
              <a:t>Distribución de productos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>
                <a:latin typeface="+mn-lt"/>
              </a:rPr>
              <a:t>Probabilidad </a:t>
            </a:r>
          </a:p>
          <a:p>
            <a:pPr algn="just">
              <a:defRPr/>
            </a:pPr>
            <a:r>
              <a:rPr lang="es-ES" altLang="es-ES" sz="2000" dirty="0">
                <a:latin typeface="+mn-lt"/>
              </a:rPr>
              <a:t>     de inclusión de features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>
                <a:latin typeface="+mn-lt"/>
              </a:rPr>
              <a:t>…</a:t>
            </a:r>
            <a:endParaRPr lang="es-ES" altLang="es-ES" dirty="0"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50D2E3F-FFDC-401E-B0BC-A331C56A6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288" y="1412776"/>
            <a:ext cx="3733085" cy="5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34398"/>
      </p:ext>
    </p:extLst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022309-67BF-4EE8-AB38-1C00BB42A3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2.1 </a:t>
            </a: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endParaRPr lang="en-US" dirty="0"/>
          </a:p>
        </p:txBody>
      </p:sp>
      <p:sp>
        <p:nvSpPr>
          <p:cNvPr id="33795" name="Subtítulo 2">
            <a:extLst>
              <a:ext uri="{FF2B5EF4-FFF2-40B4-BE49-F238E27FC236}">
                <a16:creationId xmlns:a16="http://schemas.microsoft.com/office/drawing/2014/main" id="{615CC69B-FF86-415F-8A4C-B9D6CE0F6F0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0" y="3886200"/>
            <a:ext cx="9144000" cy="1752600"/>
          </a:xfrm>
        </p:spPr>
        <p:txBody>
          <a:bodyPr/>
          <a:lstStyle/>
          <a:p>
            <a:r>
              <a:rPr lang="en-US" altLang="es-ES" i="1" dirty="0"/>
              <a:t>“Uncontrolled variation is the enemy of quality.” </a:t>
            </a:r>
            <a:br>
              <a:rPr lang="en-US" altLang="es-ES" i="1" dirty="0"/>
            </a:br>
            <a:r>
              <a:rPr lang="en-US" altLang="es-ES" dirty="0"/>
              <a:t>W. Edwards Deming, 1982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177F628-3248-4E9A-98BE-6193E2083A63}"/>
              </a:ext>
            </a:extLst>
          </p:cNvPr>
          <p:cNvSpPr txBox="1"/>
          <p:nvPr/>
        </p:nvSpPr>
        <p:spPr>
          <a:xfrm>
            <a:off x="0" y="5229200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400" dirty="0">
                <a:solidFill>
                  <a:srgbClr val="131413"/>
                </a:solidFill>
                <a:latin typeface="+mn-lt"/>
              </a:rPr>
              <a:t>Deming emphasized the importance of reducing variability in production processes to ensure quality and efficiency.</a:t>
            </a:r>
            <a:endParaRPr lang="es-ES" sz="1400" dirty="0">
              <a:latin typeface="+mn-lt"/>
            </a:endParaRPr>
          </a:p>
        </p:txBody>
      </p:sp>
    </p:spTree>
  </p:cSld>
  <p:clrMapOvr>
    <a:masterClrMapping/>
  </p:clrMapOvr>
  <p:transition>
    <p:rand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908050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800" b="1" dirty="0">
                <a:solidFill>
                  <a:srgbClr val="0000FF"/>
                </a:solidFill>
                <a:latin typeface="+mn-lt"/>
              </a:rPr>
              <a:t>AAFM en </a:t>
            </a:r>
            <a:r>
              <a:rPr lang="es-ES" altLang="es-ES" sz="2800" b="1" dirty="0" err="1">
                <a:solidFill>
                  <a:srgbClr val="0000FF"/>
                </a:solidFill>
                <a:latin typeface="+mn-lt"/>
              </a:rPr>
              <a:t>Flamapy</a:t>
            </a:r>
            <a:endParaRPr lang="es-ES" altLang="es-ES" sz="280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A78214A-55AB-41BB-83D5-586CD8804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61" y="1431270"/>
            <a:ext cx="8779678" cy="499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77637"/>
      </p:ext>
    </p:extLst>
  </p:cSld>
  <p:clrMapOvr>
    <a:masterClrMapping/>
  </p:clrMapOvr>
  <p:transition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908050"/>
            <a:ext cx="91440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800" b="1" dirty="0">
                <a:solidFill>
                  <a:srgbClr val="0000FF"/>
                </a:solidFill>
                <a:latin typeface="+mn-lt"/>
              </a:rPr>
              <a:t>Instalación de </a:t>
            </a:r>
            <a:r>
              <a:rPr lang="es-ES" altLang="es-ES" sz="2800" b="1" dirty="0" err="1">
                <a:solidFill>
                  <a:srgbClr val="0000FF"/>
                </a:solidFill>
                <a:latin typeface="+mn-lt"/>
              </a:rPr>
              <a:t>Flamapy</a:t>
            </a:r>
            <a:endParaRPr lang="es-ES" altLang="es-ES" sz="2800" b="1" dirty="0">
              <a:solidFill>
                <a:srgbClr val="0000FF"/>
              </a:solidFill>
              <a:latin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altLang="es-ES" sz="1800" b="1" dirty="0">
                <a:solidFill>
                  <a:srgbClr val="0000FF"/>
                </a:solidFill>
                <a:latin typeface="+mn-lt"/>
              </a:rPr>
              <a:t>Requisitos: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dirty="0">
                <a:latin typeface="Consolas" panose="020B0609020204030204" pitchFamily="49" charset="0"/>
              </a:rPr>
              <a:t>Python &gt;= 3.9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  <a:defRPr/>
            </a:pPr>
            <a:endParaRPr lang="es-ES" altLang="es-ES" dirty="0">
              <a:latin typeface="+mn-lt"/>
            </a:endParaRPr>
          </a:p>
          <a:p>
            <a:pPr marL="342900" indent="-342900" algn="just">
              <a:buFont typeface="+mj-lt"/>
              <a:buAutoNum type="arabicPeriod"/>
              <a:defRPr/>
            </a:pPr>
            <a:r>
              <a:rPr lang="es-ES" altLang="es-ES" sz="1800" b="1" dirty="0">
                <a:solidFill>
                  <a:srgbClr val="0000FF"/>
                </a:solidFill>
                <a:latin typeface="+mn-lt"/>
              </a:rPr>
              <a:t>Crear entorno virtual: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dirty="0" err="1">
                <a:latin typeface="Consolas" panose="020B0609020204030204" pitchFamily="49" charset="0"/>
              </a:rPr>
              <a:t>python</a:t>
            </a:r>
            <a:r>
              <a:rPr lang="es-ES" altLang="es-ES" dirty="0">
                <a:latin typeface="Consolas" panose="020B0609020204030204" pitchFamily="49" charset="0"/>
              </a:rPr>
              <a:t> -m </a:t>
            </a:r>
            <a:r>
              <a:rPr lang="es-ES" altLang="es-ES" dirty="0" err="1">
                <a:latin typeface="Consolas" panose="020B0609020204030204" pitchFamily="49" charset="0"/>
              </a:rPr>
              <a:t>venv</a:t>
            </a:r>
            <a:r>
              <a:rPr lang="es-ES" altLang="es-ES" dirty="0">
                <a:latin typeface="Consolas" panose="020B0609020204030204" pitchFamily="49" charset="0"/>
              </a:rPr>
              <a:t> </a:t>
            </a:r>
            <a:r>
              <a:rPr lang="es-ES" altLang="es-ES" dirty="0" err="1">
                <a:latin typeface="Consolas" panose="020B0609020204030204" pitchFamily="49" charset="0"/>
              </a:rPr>
              <a:t>env</a:t>
            </a:r>
            <a:endParaRPr lang="es-ES" altLang="es-ES" dirty="0">
              <a:latin typeface="Consolas" panose="020B0609020204030204" pitchFamily="49" charset="0"/>
            </a:endParaRPr>
          </a:p>
          <a:p>
            <a:pPr marL="800100" lvl="1" indent="-342900" algn="just">
              <a:buFont typeface="Courier New" panose="02070309020205020404" pitchFamily="49" charset="0"/>
              <a:buChar char="o"/>
              <a:defRPr/>
            </a:pPr>
            <a:endParaRPr lang="es-ES" altLang="es-ES" dirty="0">
              <a:latin typeface="Consolas" panose="020B0609020204030204" pitchFamily="49" charset="0"/>
            </a:endParaRPr>
          </a:p>
          <a:p>
            <a:pPr marL="342900" indent="-342900" algn="just">
              <a:buFont typeface="+mj-lt"/>
              <a:buAutoNum type="arabicPeriod"/>
              <a:defRPr/>
            </a:pPr>
            <a:r>
              <a:rPr lang="es-ES" altLang="es-ES" b="1" dirty="0">
                <a:solidFill>
                  <a:srgbClr val="0000FF"/>
                </a:solidFill>
                <a:latin typeface="+mn-lt"/>
              </a:rPr>
              <a:t>Activar entorno virtual: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dirty="0">
                <a:latin typeface="+mn-lt"/>
              </a:rPr>
              <a:t>En Linux: </a:t>
            </a:r>
            <a:r>
              <a:rPr lang="es-ES" altLang="es-ES" dirty="0" err="1">
                <a:latin typeface="Consolas" panose="020B0609020204030204" pitchFamily="49" charset="0"/>
              </a:rPr>
              <a:t>source</a:t>
            </a:r>
            <a:r>
              <a:rPr lang="es-ES" altLang="es-ES" dirty="0">
                <a:latin typeface="Consolas" panose="020B0609020204030204" pitchFamily="49" charset="0"/>
              </a:rPr>
              <a:t> </a:t>
            </a:r>
            <a:r>
              <a:rPr lang="es-ES" altLang="es-ES" dirty="0" err="1">
                <a:latin typeface="Consolas" panose="020B0609020204030204" pitchFamily="49" charset="0"/>
              </a:rPr>
              <a:t>env</a:t>
            </a:r>
            <a:r>
              <a:rPr lang="es-ES" altLang="es-ES" dirty="0">
                <a:latin typeface="Consolas" panose="020B0609020204030204" pitchFamily="49" charset="0"/>
              </a:rPr>
              <a:t>/</a:t>
            </a:r>
            <a:r>
              <a:rPr lang="es-ES" altLang="es-ES" dirty="0" err="1">
                <a:latin typeface="Consolas" panose="020B0609020204030204" pitchFamily="49" charset="0"/>
              </a:rPr>
              <a:t>bin</a:t>
            </a:r>
            <a:r>
              <a:rPr lang="es-ES" altLang="es-ES" dirty="0">
                <a:latin typeface="Consolas" panose="020B0609020204030204" pitchFamily="49" charset="0"/>
              </a:rPr>
              <a:t>/</a:t>
            </a:r>
            <a:r>
              <a:rPr lang="es-ES" altLang="es-ES" dirty="0" err="1">
                <a:latin typeface="Consolas" panose="020B0609020204030204" pitchFamily="49" charset="0"/>
              </a:rPr>
              <a:t>activate</a:t>
            </a:r>
            <a:endParaRPr lang="es-ES" altLang="es-ES" dirty="0">
              <a:latin typeface="Consolas" panose="020B0609020204030204" pitchFamily="49" charset="0"/>
            </a:endParaRPr>
          </a:p>
          <a:p>
            <a:pPr marL="800100" lvl="1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dirty="0">
                <a:latin typeface="+mn-lt"/>
              </a:rPr>
              <a:t>En Windows: </a:t>
            </a:r>
            <a:r>
              <a:rPr lang="es-ES" altLang="es-ES" dirty="0">
                <a:latin typeface="Consolas" panose="020B0609020204030204" pitchFamily="49" charset="0"/>
              </a:rPr>
              <a:t>.\</a:t>
            </a:r>
            <a:r>
              <a:rPr lang="es-ES" altLang="es-ES" dirty="0" err="1">
                <a:latin typeface="Consolas" panose="020B0609020204030204" pitchFamily="49" charset="0"/>
              </a:rPr>
              <a:t>env</a:t>
            </a:r>
            <a:r>
              <a:rPr lang="es-ES" altLang="es-ES" dirty="0">
                <a:latin typeface="Consolas" panose="020B0609020204030204" pitchFamily="49" charset="0"/>
              </a:rPr>
              <a:t>\Scripts\</a:t>
            </a:r>
            <a:r>
              <a:rPr lang="es-ES" altLang="es-ES" dirty="0" err="1">
                <a:latin typeface="Consolas" panose="020B0609020204030204" pitchFamily="49" charset="0"/>
              </a:rPr>
              <a:t>Activate</a:t>
            </a:r>
            <a:endParaRPr lang="es-ES" altLang="es-ES" dirty="0">
              <a:latin typeface="Consolas" panose="020B0609020204030204" pitchFamily="49" charset="0"/>
            </a:endParaRPr>
          </a:p>
          <a:p>
            <a:pPr marL="800100" lvl="1" indent="-342900" algn="just">
              <a:buFont typeface="Courier New" panose="02070309020205020404" pitchFamily="49" charset="0"/>
              <a:buChar char="o"/>
              <a:defRPr/>
            </a:pPr>
            <a:endParaRPr lang="es-ES" altLang="es-ES" dirty="0">
              <a:latin typeface="Consolas" panose="020B0609020204030204" pitchFamily="49" charset="0"/>
            </a:endParaRPr>
          </a:p>
          <a:p>
            <a:pPr marL="342900" indent="-342900" algn="just">
              <a:buFont typeface="+mj-lt"/>
              <a:buAutoNum type="arabicPeriod"/>
              <a:defRPr/>
            </a:pPr>
            <a:r>
              <a:rPr lang="es-ES" altLang="es-ES" sz="1800" b="1" dirty="0">
                <a:solidFill>
                  <a:srgbClr val="0000FF"/>
                </a:solidFill>
                <a:latin typeface="+mn-lt"/>
              </a:rPr>
              <a:t>Instalar </a:t>
            </a:r>
            <a:r>
              <a:rPr lang="es-ES" altLang="es-ES" sz="1800" b="1" dirty="0" err="1">
                <a:solidFill>
                  <a:srgbClr val="0000FF"/>
                </a:solidFill>
                <a:latin typeface="+mn-lt"/>
              </a:rPr>
              <a:t>Flamapy</a:t>
            </a:r>
            <a:r>
              <a:rPr lang="es-ES" altLang="es-ES" sz="1800" b="1" dirty="0">
                <a:solidFill>
                  <a:srgbClr val="0000FF"/>
                </a:solidFill>
                <a:latin typeface="+mn-lt"/>
              </a:rPr>
              <a:t>: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dirty="0" err="1">
                <a:latin typeface="Consolas" panose="020B0609020204030204" pitchFamily="49" charset="0"/>
              </a:rPr>
              <a:t>pip</a:t>
            </a:r>
            <a:r>
              <a:rPr lang="es-ES" altLang="es-ES" dirty="0">
                <a:latin typeface="Consolas" panose="020B0609020204030204" pitchFamily="49" charset="0"/>
              </a:rPr>
              <a:t> </a:t>
            </a:r>
            <a:r>
              <a:rPr lang="es-ES" altLang="es-ES" dirty="0" err="1">
                <a:latin typeface="Consolas" panose="020B0609020204030204" pitchFamily="49" charset="0"/>
              </a:rPr>
              <a:t>install</a:t>
            </a:r>
            <a:r>
              <a:rPr lang="es-ES" altLang="es-ES" dirty="0">
                <a:latin typeface="Consolas" panose="020B0609020204030204" pitchFamily="49" charset="0"/>
              </a:rPr>
              <a:t> </a:t>
            </a:r>
            <a:r>
              <a:rPr lang="es-ES" altLang="es-ES" dirty="0" err="1">
                <a:latin typeface="Consolas" panose="020B0609020204030204" pitchFamily="49" charset="0"/>
              </a:rPr>
              <a:t>flamapy</a:t>
            </a:r>
            <a:endParaRPr lang="es-ES" altLang="es-ES" dirty="0">
              <a:latin typeface="Consolas" panose="020B0609020204030204" pitchFamily="49" charset="0"/>
            </a:endParaRPr>
          </a:p>
          <a:p>
            <a:pPr lvl="1" algn="just">
              <a:defRPr/>
            </a:pPr>
            <a:r>
              <a:rPr lang="es-ES" altLang="es-ES" sz="1600" dirty="0">
                <a:latin typeface="+mn-lt"/>
              </a:rPr>
              <a:t>Esto instalará los siguientes </a:t>
            </a:r>
            <a:r>
              <a:rPr lang="es-ES" altLang="es-ES" sz="1600" dirty="0" err="1">
                <a:latin typeface="+mn-lt"/>
              </a:rPr>
              <a:t>plugins</a:t>
            </a:r>
            <a:r>
              <a:rPr lang="es-ES" altLang="es-ES" sz="1600" dirty="0">
                <a:latin typeface="+mn-lt"/>
              </a:rPr>
              <a:t>: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b="1" dirty="0" err="1">
                <a:latin typeface="Consolas" panose="020B0609020204030204" pitchFamily="49" charset="0"/>
              </a:rPr>
              <a:t>flamapy-fw</a:t>
            </a:r>
            <a:r>
              <a:rPr lang="es-ES" altLang="es-ES" sz="1600" dirty="0">
                <a:latin typeface="+mn-lt"/>
              </a:rPr>
              <a:t>, que instala todas las utilidades del </a:t>
            </a:r>
            <a:r>
              <a:rPr lang="es-ES" altLang="es-ES" sz="1600" dirty="0" err="1">
                <a:latin typeface="+mn-lt"/>
              </a:rPr>
              <a:t>backend</a:t>
            </a:r>
            <a:r>
              <a:rPr lang="es-ES" altLang="es-ES" sz="1600" dirty="0">
                <a:latin typeface="+mn-lt"/>
              </a:rPr>
              <a:t> para encontrar y ejecutar operaciones.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b="1" dirty="0" err="1">
                <a:latin typeface="Consolas" panose="020B0609020204030204" pitchFamily="49" charset="0"/>
              </a:rPr>
              <a:t>flamapy-fm</a:t>
            </a:r>
            <a:r>
              <a:rPr lang="es-ES" altLang="es-ES" sz="1600" dirty="0">
                <a:latin typeface="+mn-lt"/>
              </a:rPr>
              <a:t>, que instala el plugin necesario para leer y manipular </a:t>
            </a:r>
            <a:r>
              <a:rPr lang="es-ES" altLang="es-ES" sz="1600" dirty="0" err="1">
                <a:latin typeface="+mn-lt"/>
              </a:rPr>
              <a:t>FMs</a:t>
            </a:r>
            <a:r>
              <a:rPr lang="es-ES" altLang="es-ES" sz="1600" dirty="0">
                <a:latin typeface="+mn-lt"/>
              </a:rPr>
              <a:t>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b="1" dirty="0" err="1">
                <a:latin typeface="Consolas" panose="020B0609020204030204" pitchFamily="49" charset="0"/>
              </a:rPr>
              <a:t>flamapy-sat</a:t>
            </a:r>
            <a:r>
              <a:rPr lang="es-ES" altLang="es-ES" sz="1600" dirty="0">
                <a:latin typeface="+mn-lt"/>
              </a:rPr>
              <a:t>, que permite ejecutar operaciones de resolución SAT en </a:t>
            </a:r>
            <a:r>
              <a:rPr lang="es-ES" altLang="es-ES" sz="1600" dirty="0" err="1">
                <a:latin typeface="+mn-lt"/>
              </a:rPr>
              <a:t>FMs</a:t>
            </a:r>
            <a:r>
              <a:rPr lang="es-ES" altLang="es-ES" sz="1600" dirty="0">
                <a:latin typeface="+mn-lt"/>
              </a:rPr>
              <a:t>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b="1" dirty="0" err="1">
                <a:latin typeface="Consolas" panose="020B0609020204030204" pitchFamily="49" charset="0"/>
              </a:rPr>
              <a:t>flamapy-bdd</a:t>
            </a:r>
            <a:r>
              <a:rPr lang="es-ES" altLang="es-ES" sz="1600" dirty="0">
                <a:latin typeface="+mn-lt"/>
              </a:rPr>
              <a:t>, que permite ejecutar operaciones de resolución BDD en </a:t>
            </a:r>
            <a:r>
              <a:rPr lang="es-ES" altLang="es-ES" sz="1600" dirty="0" err="1">
                <a:latin typeface="+mn-lt"/>
              </a:rPr>
              <a:t>FMs</a:t>
            </a:r>
            <a:r>
              <a:rPr lang="es-ES" altLang="es-ES" sz="1600" dirty="0">
                <a:latin typeface="+mn-lt"/>
              </a:rPr>
              <a:t>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  <a:defRPr/>
            </a:pP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+mj-lt"/>
              <a:buAutoNum type="arabicPeriod"/>
              <a:defRPr/>
            </a:pPr>
            <a:r>
              <a:rPr lang="es-ES" altLang="es-ES" sz="1800" b="1" dirty="0">
                <a:solidFill>
                  <a:srgbClr val="0000FF"/>
                </a:solidFill>
                <a:latin typeface="+mn-lt"/>
              </a:rPr>
              <a:t>(Opcional) Actualizar plugin FM: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dirty="0" err="1">
                <a:latin typeface="Consolas" panose="020B0609020204030204" pitchFamily="49" charset="0"/>
              </a:rPr>
              <a:t>pip</a:t>
            </a:r>
            <a:r>
              <a:rPr lang="es-ES" altLang="es-ES" dirty="0">
                <a:latin typeface="Consolas" panose="020B0609020204030204" pitchFamily="49" charset="0"/>
              </a:rPr>
              <a:t> </a:t>
            </a:r>
            <a:r>
              <a:rPr lang="es-ES" altLang="es-ES" dirty="0" err="1">
                <a:latin typeface="Consolas" panose="020B0609020204030204" pitchFamily="49" charset="0"/>
              </a:rPr>
              <a:t>install</a:t>
            </a:r>
            <a:r>
              <a:rPr lang="es-ES" altLang="es-ES" dirty="0">
                <a:latin typeface="Consolas" panose="020B0609020204030204" pitchFamily="49" charset="0"/>
              </a:rPr>
              <a:t> </a:t>
            </a:r>
            <a:r>
              <a:rPr lang="es-ES" altLang="es-ES" dirty="0" err="1">
                <a:latin typeface="Consolas" panose="020B0609020204030204" pitchFamily="49" charset="0"/>
              </a:rPr>
              <a:t>flamapy-fm</a:t>
            </a:r>
            <a:r>
              <a:rPr lang="es-ES" altLang="es-ES" dirty="0">
                <a:latin typeface="Consolas" panose="020B0609020204030204" pitchFamily="49" charset="0"/>
              </a:rPr>
              <a:t>==2.0.2.dev0</a:t>
            </a:r>
            <a:endParaRPr lang="es-ES" altLang="es-ES" sz="1600" dirty="0">
              <a:latin typeface="+mn-lt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  <a:defRPr/>
            </a:pPr>
            <a:endParaRPr lang="es-ES" altLang="es-ES" dirty="0">
              <a:latin typeface="+mn-lt"/>
            </a:endParaRPr>
          </a:p>
          <a:p>
            <a:pPr>
              <a:defRPr/>
            </a:pPr>
            <a:endParaRPr lang="es-ES" altLang="es-ES" b="1" dirty="0">
              <a:solidFill>
                <a:srgbClr val="0000FF"/>
              </a:solidFill>
              <a:latin typeface="+mn-lt"/>
            </a:endParaRPr>
          </a:p>
          <a:p>
            <a:pPr algn="ctr">
              <a:defRPr/>
            </a:pPr>
            <a:endParaRPr lang="es-ES" altLang="es-ES" sz="280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FD22F4-66CC-47BB-B739-E8BE07C9F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400" y="1527849"/>
            <a:ext cx="1908372" cy="53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4415C86A-4E4B-4C14-B1DB-681E8064D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00586" y="4093604"/>
            <a:ext cx="2520280" cy="68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68161"/>
      </p:ext>
    </p:extLst>
  </p:cSld>
  <p:clrMapOvr>
    <a:masterClrMapping/>
  </p:clrMapOvr>
  <p:transition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28261"/>
            <a:ext cx="9144000" cy="914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800" b="1" dirty="0">
                <a:solidFill>
                  <a:srgbClr val="0000FF"/>
                </a:solidFill>
                <a:latin typeface="+mn-lt"/>
              </a:rPr>
              <a:t>AAFM en </a:t>
            </a:r>
            <a:r>
              <a:rPr lang="es-ES" altLang="es-ES" sz="2800" b="1" dirty="0" err="1">
                <a:solidFill>
                  <a:srgbClr val="0000FF"/>
                </a:solidFill>
                <a:latin typeface="+mn-lt"/>
              </a:rPr>
              <a:t>Flamapy</a:t>
            </a:r>
            <a:endParaRPr lang="es-ES" altLang="es-ES" sz="2800" b="1" dirty="0">
              <a:solidFill>
                <a:srgbClr val="0000FF"/>
              </a:solidFill>
              <a:latin typeface="+mn-lt"/>
            </a:endParaRPr>
          </a:p>
          <a:p>
            <a:pPr algn="just">
              <a:defRPr/>
            </a:pPr>
            <a:r>
              <a:rPr lang="es-ES" altLang="es-ES" sz="2000" b="1" dirty="0">
                <a:solidFill>
                  <a:srgbClr val="0000FF"/>
                </a:solidFill>
                <a:latin typeface="+mn-lt"/>
              </a:rPr>
              <a:t>Leer/Escribir un modelo FM desde/a fichero: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2702C32-55E4-46B4-A9F6-494FAE8B120E}"/>
              </a:ext>
            </a:extLst>
          </p:cNvPr>
          <p:cNvSpPr txBox="1"/>
          <p:nvPr/>
        </p:nvSpPr>
        <p:spPr>
          <a:xfrm>
            <a:off x="128856" y="4221088"/>
            <a:ext cx="46024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S" altLang="es-ES" sz="1800" b="1" dirty="0">
                <a:solidFill>
                  <a:srgbClr val="0000FF"/>
                </a:solidFill>
                <a:latin typeface="+mn-lt"/>
              </a:rPr>
              <a:t>Formatos soportados: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800" dirty="0">
                <a:latin typeface="+mn-lt"/>
              </a:rPr>
              <a:t>UVL (.</a:t>
            </a:r>
            <a:r>
              <a:rPr lang="es-ES" altLang="es-ES" sz="1800" dirty="0" err="1">
                <a:latin typeface="+mn-lt"/>
              </a:rPr>
              <a:t>uvl</a:t>
            </a:r>
            <a:r>
              <a:rPr lang="es-ES" altLang="es-ES" sz="1800" dirty="0">
                <a:latin typeface="+mn-lt"/>
              </a:rPr>
              <a:t>)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dirty="0" err="1">
                <a:latin typeface="+mn-lt"/>
              </a:rPr>
              <a:t>FeatureIDE</a:t>
            </a:r>
            <a:r>
              <a:rPr lang="es-ES" altLang="es-ES" dirty="0">
                <a:latin typeface="+mn-lt"/>
              </a:rPr>
              <a:t> (.fide, .</a:t>
            </a:r>
            <a:r>
              <a:rPr lang="es-ES" altLang="es-ES" dirty="0" err="1">
                <a:latin typeface="+mn-lt"/>
              </a:rPr>
              <a:t>xml</a:t>
            </a:r>
            <a:r>
              <a:rPr lang="es-ES" altLang="es-ES" dirty="0">
                <a:latin typeface="+mn-lt"/>
              </a:rPr>
              <a:t>)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dirty="0">
                <a:latin typeface="+mn-lt"/>
              </a:rPr>
              <a:t>Glencoe (.</a:t>
            </a:r>
            <a:r>
              <a:rPr lang="es-ES" altLang="es-ES" dirty="0" err="1">
                <a:latin typeface="+mn-lt"/>
              </a:rPr>
              <a:t>gfm.json</a:t>
            </a:r>
            <a:r>
              <a:rPr lang="es-ES" altLang="es-ES" dirty="0">
                <a:latin typeface="+mn-lt"/>
              </a:rPr>
              <a:t>) 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800" dirty="0">
                <a:latin typeface="+mn-lt"/>
              </a:rPr>
              <a:t>SPLOT (.</a:t>
            </a:r>
            <a:r>
              <a:rPr lang="es-ES" altLang="es-ES" dirty="0" err="1">
                <a:latin typeface="+mn-lt"/>
              </a:rPr>
              <a:t>sxfm</a:t>
            </a:r>
            <a:r>
              <a:rPr lang="es-ES" altLang="es-ES" dirty="0">
                <a:latin typeface="+mn-lt"/>
              </a:rPr>
              <a:t>)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800" dirty="0">
                <a:latin typeface="+mn-lt"/>
              </a:rPr>
              <a:t>JSON (.</a:t>
            </a:r>
            <a:r>
              <a:rPr lang="es-ES" altLang="es-ES" sz="1800" dirty="0" err="1">
                <a:latin typeface="+mn-lt"/>
              </a:rPr>
              <a:t>json</a:t>
            </a:r>
            <a:r>
              <a:rPr lang="es-ES" altLang="es-ES" sz="1800" dirty="0">
                <a:latin typeface="+mn-lt"/>
              </a:rPr>
              <a:t>)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800" dirty="0" err="1">
                <a:latin typeface="+mn-lt"/>
              </a:rPr>
              <a:t>FaM</a:t>
            </a:r>
            <a:r>
              <a:rPr lang="es-ES" altLang="es-ES" dirty="0" err="1">
                <a:latin typeface="+mn-lt"/>
              </a:rPr>
              <a:t>a</a:t>
            </a:r>
            <a:r>
              <a:rPr lang="es-ES" altLang="es-ES" dirty="0">
                <a:latin typeface="+mn-lt"/>
              </a:rPr>
              <a:t> (.</a:t>
            </a:r>
            <a:r>
              <a:rPr lang="es-ES" altLang="es-ES" dirty="0" err="1">
                <a:latin typeface="+mn-lt"/>
              </a:rPr>
              <a:t>afm</a:t>
            </a:r>
            <a:r>
              <a:rPr lang="es-ES" altLang="es-ES" dirty="0">
                <a:latin typeface="+mn-lt"/>
              </a:rPr>
              <a:t>, .</a:t>
            </a:r>
            <a:r>
              <a:rPr lang="es-ES" altLang="es-ES" dirty="0" err="1">
                <a:latin typeface="+mn-lt"/>
              </a:rPr>
              <a:t>xml</a:t>
            </a:r>
            <a:r>
              <a:rPr lang="es-ES" altLang="es-ES" dirty="0">
                <a:latin typeface="+mn-lt"/>
              </a:rPr>
              <a:t>)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6BF45C3-43CA-42F5-B915-28E86CF90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5336108"/>
            <a:ext cx="3725986" cy="132212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C5120C80-3D4B-4057-AB1C-9BC740A3C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4060696"/>
            <a:ext cx="3733056" cy="1322124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819257C-F67A-4DE7-B5D0-0D674934A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23" y="1737163"/>
            <a:ext cx="8728485" cy="218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57458"/>
      </p:ext>
    </p:extLst>
  </p:cSld>
  <p:clrMapOvr>
    <a:masterClrMapping/>
  </p:clrMapOvr>
  <p:transition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28261"/>
            <a:ext cx="914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800" b="1" dirty="0">
                <a:solidFill>
                  <a:srgbClr val="0000FF"/>
                </a:solidFill>
                <a:latin typeface="+mn-lt"/>
              </a:rPr>
              <a:t>AAFM en </a:t>
            </a:r>
            <a:r>
              <a:rPr lang="es-ES" altLang="es-ES" sz="2800" b="1" dirty="0" err="1">
                <a:solidFill>
                  <a:srgbClr val="0000FF"/>
                </a:solidFill>
                <a:latin typeface="+mn-lt"/>
              </a:rPr>
              <a:t>Flamapy</a:t>
            </a:r>
            <a:endParaRPr lang="es-ES" altLang="es-ES" sz="2800" b="1" dirty="0">
              <a:solidFill>
                <a:srgbClr val="0000FF"/>
              </a:solidFill>
              <a:latin typeface="+mn-lt"/>
            </a:endParaRPr>
          </a:p>
          <a:p>
            <a:pPr algn="just">
              <a:defRPr/>
            </a:pPr>
            <a:r>
              <a:rPr lang="es-ES" altLang="es-ES" sz="2000" b="1" i="1" dirty="0" err="1">
                <a:solidFill>
                  <a:srgbClr val="0000FF"/>
                </a:solidFill>
                <a:latin typeface="+mn-lt"/>
              </a:rPr>
              <a:t>fm_metamodel</a:t>
            </a:r>
            <a:r>
              <a:rPr lang="es-ES" altLang="es-ES" sz="20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2000" dirty="0">
                <a:solidFill>
                  <a:srgbClr val="0000FF"/>
                </a:solidFill>
                <a:latin typeface="+mn-lt"/>
              </a:rPr>
              <a:t>(Metamodelo de </a:t>
            </a:r>
            <a:r>
              <a:rPr lang="es-ES" altLang="es-ES" sz="2000" dirty="0" err="1">
                <a:solidFill>
                  <a:srgbClr val="0000FF"/>
                </a:solidFill>
                <a:latin typeface="+mn-lt"/>
              </a:rPr>
              <a:t>FMs</a:t>
            </a:r>
            <a:r>
              <a:rPr lang="es-ES" altLang="es-ES" sz="2000" dirty="0">
                <a:solidFill>
                  <a:srgbClr val="0000FF"/>
                </a:solidFill>
                <a:latin typeface="+mn-lt"/>
              </a:rPr>
              <a:t>):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E984D0E3-2543-4FDD-A127-1D7FA05E8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8296" y="1916832"/>
            <a:ext cx="9144000" cy="445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63136"/>
      </p:ext>
    </p:extLst>
  </p:cSld>
  <p:clrMapOvr>
    <a:masterClrMapping/>
  </p:clrMapOvr>
  <p:transition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28261"/>
            <a:ext cx="914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800" b="1" dirty="0">
                <a:solidFill>
                  <a:srgbClr val="0000FF"/>
                </a:solidFill>
                <a:latin typeface="+mn-lt"/>
              </a:rPr>
              <a:t>AAFM en </a:t>
            </a:r>
            <a:r>
              <a:rPr lang="es-ES" altLang="es-ES" sz="2800" b="1" dirty="0" err="1">
                <a:solidFill>
                  <a:srgbClr val="0000FF"/>
                </a:solidFill>
                <a:latin typeface="+mn-lt"/>
              </a:rPr>
              <a:t>Flamapy</a:t>
            </a:r>
            <a:endParaRPr lang="es-ES" altLang="es-ES" sz="2800" b="1" dirty="0">
              <a:solidFill>
                <a:srgbClr val="0000FF"/>
              </a:solidFill>
              <a:latin typeface="+mn-lt"/>
            </a:endParaRPr>
          </a:p>
          <a:p>
            <a:pPr algn="just">
              <a:defRPr/>
            </a:pPr>
            <a:r>
              <a:rPr lang="es-ES" altLang="es-ES" sz="2000" b="1" dirty="0">
                <a:solidFill>
                  <a:srgbClr val="0000FF"/>
                </a:solidFill>
                <a:latin typeface="+mn-lt"/>
              </a:rPr>
              <a:t>Transformar el modelo FM a SAT o BDD: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2702C32-55E4-46B4-A9F6-494FAE8B120E}"/>
              </a:ext>
            </a:extLst>
          </p:cNvPr>
          <p:cNvSpPr txBox="1"/>
          <p:nvPr/>
        </p:nvSpPr>
        <p:spPr>
          <a:xfrm>
            <a:off x="145533" y="2837364"/>
            <a:ext cx="46024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S" altLang="es-ES" sz="1800" b="1" dirty="0" err="1">
                <a:solidFill>
                  <a:srgbClr val="0000FF"/>
                </a:solidFill>
                <a:latin typeface="+mn-lt"/>
              </a:rPr>
              <a:t>Plugins</a:t>
            </a:r>
            <a:r>
              <a:rPr lang="es-ES" altLang="es-ES" sz="1800" b="1" dirty="0">
                <a:solidFill>
                  <a:srgbClr val="0000FF"/>
                </a:solidFill>
                <a:latin typeface="+mn-lt"/>
              </a:rPr>
              <a:t> soportados: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800" dirty="0">
                <a:latin typeface="+mn-lt"/>
              </a:rPr>
              <a:t>SAT (“</a:t>
            </a:r>
            <a:r>
              <a:rPr lang="es-ES" altLang="es-ES" sz="1800" dirty="0" err="1">
                <a:latin typeface="+mn-lt"/>
              </a:rPr>
              <a:t>pysat</a:t>
            </a:r>
            <a:r>
              <a:rPr lang="es-ES" altLang="es-ES" sz="1800" dirty="0">
                <a:latin typeface="+mn-lt"/>
              </a:rPr>
              <a:t>”)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dirty="0">
                <a:latin typeface="+mn-lt"/>
              </a:rPr>
              <a:t>BDD (“</a:t>
            </a:r>
            <a:r>
              <a:rPr lang="es-ES" altLang="es-ES" dirty="0" err="1">
                <a:latin typeface="+mn-lt"/>
              </a:rPr>
              <a:t>bdd</a:t>
            </a:r>
            <a:r>
              <a:rPr lang="es-ES" altLang="es-ES" dirty="0">
                <a:latin typeface="+mn-lt"/>
              </a:rPr>
              <a:t>”)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CFC22A4-9555-416F-A6C3-53778BA18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33" y="1722344"/>
            <a:ext cx="8800046" cy="105193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85CA9ED-16AA-43F8-9A1C-9E3063DCE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4110541"/>
            <a:ext cx="5794141" cy="199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72472"/>
      </p:ext>
    </p:extLst>
  </p:cSld>
  <p:clrMapOvr>
    <a:masterClrMapping/>
  </p:clrMapOvr>
  <p:transition>
    <p:rand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7548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Operaciones de análisis en </a:t>
            </a:r>
            <a:r>
              <a:rPr lang="es-ES" altLang="es-ES" sz="2400" b="1" dirty="0" err="1">
                <a:solidFill>
                  <a:srgbClr val="0000FF"/>
                </a:solidFill>
                <a:latin typeface="+mn-lt"/>
              </a:rPr>
              <a:t>Flamapy</a:t>
            </a:r>
            <a:endParaRPr lang="es-ES" altLang="es-ES" sz="240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A15D7B-11DD-44F4-9665-357701FD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613" y="1268760"/>
            <a:ext cx="4094875" cy="509117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42DD5D7-C503-4849-97EF-4EF62FA0DA0F}"/>
              </a:ext>
            </a:extLst>
          </p:cNvPr>
          <p:cNvSpPr txBox="1"/>
          <p:nvPr/>
        </p:nvSpPr>
        <p:spPr>
          <a:xfrm>
            <a:off x="0" y="1196752"/>
            <a:ext cx="5004048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Atomic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Sets</a:t>
            </a:r>
            <a:r>
              <a:rPr lang="es-ES" altLang="es-ES" sz="1600" b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600" dirty="0">
                <a:solidFill>
                  <a:srgbClr val="0000FF"/>
                </a:solidFill>
                <a:latin typeface="+mn-lt"/>
              </a:rPr>
              <a:t>(Conjuntos atómicos):</a:t>
            </a: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Descripción:</a:t>
            </a:r>
            <a:r>
              <a:rPr lang="es-ES" altLang="es-ES" sz="1600" dirty="0">
                <a:latin typeface="+mn-lt"/>
              </a:rPr>
              <a:t> Identifica conjuntos atómicos en un FM. Un </a:t>
            </a:r>
            <a:r>
              <a:rPr lang="es-ES" altLang="es-ES" sz="1600" dirty="0">
                <a:solidFill>
                  <a:srgbClr val="0000FF"/>
                </a:solidFill>
                <a:latin typeface="+mn-lt"/>
              </a:rPr>
              <a:t>conjunto atómico </a:t>
            </a:r>
            <a:r>
              <a:rPr lang="es-ES" altLang="es-ES" sz="1600" dirty="0">
                <a:latin typeface="+mn-lt"/>
              </a:rPr>
              <a:t>es un grupo de características que siempre aparecen juntas en todas las configuraciones del modelo. 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Aplicación:</a:t>
            </a:r>
            <a:r>
              <a:rPr lang="es-ES" altLang="es-ES" sz="1600" dirty="0">
                <a:latin typeface="+mn-lt"/>
              </a:rPr>
              <a:t> Estos conjuntos ayudan a simplificar y reducir la complejidad del modelo al agrupar características que se comportan como una única unidad. Útil para el preprocesamiento de </a:t>
            </a:r>
            <a:r>
              <a:rPr lang="es-ES" altLang="es-ES" sz="1600" dirty="0" err="1">
                <a:latin typeface="+mn-lt"/>
              </a:rPr>
              <a:t>FMs</a:t>
            </a:r>
            <a:r>
              <a:rPr lang="es-ES" altLang="es-ES" sz="1600" dirty="0">
                <a:latin typeface="+mn-lt"/>
              </a:rPr>
              <a:t>, haciendo que los análisis posteriores sean más eficientes.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Ejemplo:</a:t>
            </a:r>
            <a:r>
              <a:rPr lang="es-ES" altLang="es-ES" sz="1600" dirty="0">
                <a:latin typeface="+mn-lt"/>
              </a:rPr>
              <a:t> En un FM donde las características A y B siempre se seleccionan juntas, forman un conjunto atómico.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Plugin:</a:t>
            </a:r>
            <a:r>
              <a:rPr lang="es-ES" altLang="es-ES" sz="1600" dirty="0">
                <a:latin typeface="+mn-lt"/>
              </a:rPr>
              <a:t> FM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Nombre:</a:t>
            </a:r>
            <a:r>
              <a:rPr lang="es-ES" altLang="es-ES" sz="1600" dirty="0">
                <a:latin typeface="+mn-lt"/>
              </a:rPr>
              <a:t> </a:t>
            </a:r>
            <a:r>
              <a:rPr lang="es-ES" altLang="es-ES" sz="1600" b="1" dirty="0" err="1">
                <a:latin typeface="+mn-lt"/>
              </a:rPr>
              <a:t>FMAtomicSets</a:t>
            </a:r>
            <a:endParaRPr lang="es-ES" altLang="es-ES" sz="1600" b="1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Código: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7A84C16-1059-456B-8203-12D079C73B18}"/>
              </a:ext>
            </a:extLst>
          </p:cNvPr>
          <p:cNvSpPr/>
          <p:nvPr/>
        </p:nvSpPr>
        <p:spPr>
          <a:xfrm>
            <a:off x="5004048" y="1491133"/>
            <a:ext cx="3960440" cy="17363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B7D1411-A950-461C-9769-05B96CA86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03" y="5610917"/>
            <a:ext cx="4705607" cy="26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2504"/>
      </p:ext>
    </p:extLst>
  </p:cSld>
  <p:clrMapOvr>
    <a:masterClrMapping/>
  </p:clrMapOvr>
  <p:transition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7548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Operaciones de análisis en </a:t>
            </a:r>
            <a:r>
              <a:rPr lang="es-ES" altLang="es-ES" sz="2400" b="1" dirty="0" err="1">
                <a:solidFill>
                  <a:srgbClr val="0000FF"/>
                </a:solidFill>
                <a:latin typeface="+mn-lt"/>
              </a:rPr>
              <a:t>Flamapy</a:t>
            </a:r>
            <a:endParaRPr lang="es-ES" altLang="es-ES" sz="240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A15D7B-11DD-44F4-9665-357701FD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613" y="1268760"/>
            <a:ext cx="4094875" cy="509117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42DD5D7-C503-4849-97EF-4EF62FA0DA0F}"/>
              </a:ext>
            </a:extLst>
          </p:cNvPr>
          <p:cNvSpPr txBox="1"/>
          <p:nvPr/>
        </p:nvSpPr>
        <p:spPr>
          <a:xfrm>
            <a:off x="0" y="1196752"/>
            <a:ext cx="500404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Average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Branching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Factor</a:t>
            </a:r>
            <a:r>
              <a:rPr lang="es-ES" altLang="es-ES" sz="1600" b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600" dirty="0">
                <a:solidFill>
                  <a:srgbClr val="0000FF"/>
                </a:solidFill>
                <a:latin typeface="+mn-lt"/>
              </a:rPr>
              <a:t>(Factor de Ramificación Promedio):</a:t>
            </a: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Descripción:</a:t>
            </a:r>
            <a:r>
              <a:rPr lang="es-ES" altLang="es-ES" sz="1600" dirty="0">
                <a:latin typeface="+mn-lt"/>
              </a:rPr>
              <a:t> Calcula el número promedio de características hijas por característica padre en el FM.  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Aplicación:</a:t>
            </a:r>
            <a:r>
              <a:rPr lang="es-ES" altLang="es-ES" sz="1600" dirty="0">
                <a:latin typeface="+mn-lt"/>
              </a:rPr>
              <a:t> Proporciona información sobre la complejidad del modelo. Ayuda a comprender la estructura del modelo e identificar áreas con alta complejidad.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Ejemplo:</a:t>
            </a:r>
            <a:r>
              <a:rPr lang="es-ES" altLang="es-ES" sz="1600" dirty="0">
                <a:latin typeface="+mn-lt"/>
              </a:rPr>
              <a:t> Si un FM tiene 10 características padre con un total de 30 características hijas, el factor de ramificación promedio es 3.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Plugin:</a:t>
            </a:r>
            <a:r>
              <a:rPr lang="es-ES" altLang="es-ES" sz="1600" dirty="0">
                <a:latin typeface="+mn-lt"/>
              </a:rPr>
              <a:t> FM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Nombre:</a:t>
            </a:r>
            <a:r>
              <a:rPr lang="es-ES" altLang="es-ES" sz="1600" dirty="0">
                <a:latin typeface="+mn-lt"/>
              </a:rPr>
              <a:t> </a:t>
            </a:r>
            <a:r>
              <a:rPr lang="es-ES" altLang="es-ES" sz="1600" b="1" dirty="0" err="1">
                <a:latin typeface="+mn-lt"/>
              </a:rPr>
              <a:t>FMAverageBranchingFactor</a:t>
            </a:r>
            <a:endParaRPr lang="es-ES" altLang="es-ES" sz="1600" b="1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Código: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7A84C16-1059-456B-8203-12D079C73B18}"/>
              </a:ext>
            </a:extLst>
          </p:cNvPr>
          <p:cNvSpPr/>
          <p:nvPr/>
        </p:nvSpPr>
        <p:spPr>
          <a:xfrm>
            <a:off x="5004048" y="1672233"/>
            <a:ext cx="3960440" cy="17363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8675125-FE5C-4E76-842A-B720B181C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7" y="4933092"/>
            <a:ext cx="4869613" cy="25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95453"/>
      </p:ext>
    </p:extLst>
  </p:cSld>
  <p:clrMapOvr>
    <a:masterClrMapping/>
  </p:clrMapOvr>
  <p:transition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7548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Operaciones de análisis en </a:t>
            </a:r>
            <a:r>
              <a:rPr lang="es-ES" altLang="es-ES" sz="2400" b="1" dirty="0" err="1">
                <a:solidFill>
                  <a:srgbClr val="0000FF"/>
                </a:solidFill>
                <a:latin typeface="+mn-lt"/>
              </a:rPr>
              <a:t>Flamapy</a:t>
            </a:r>
            <a:endParaRPr lang="es-ES" altLang="es-ES" sz="240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A15D7B-11DD-44F4-9665-357701FD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613" y="1268760"/>
            <a:ext cx="4094875" cy="509117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42DD5D7-C503-4849-97EF-4EF62FA0DA0F}"/>
              </a:ext>
            </a:extLst>
          </p:cNvPr>
          <p:cNvSpPr txBox="1"/>
          <p:nvPr/>
        </p:nvSpPr>
        <p:spPr>
          <a:xfrm>
            <a:off x="0" y="1196752"/>
            <a:ext cx="5004048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Commonality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600" dirty="0">
                <a:solidFill>
                  <a:srgbClr val="0000FF"/>
                </a:solidFill>
                <a:latin typeface="+mn-lt"/>
              </a:rPr>
              <a:t>(Comunalidad):</a:t>
            </a: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Descripción:</a:t>
            </a:r>
            <a:r>
              <a:rPr lang="es-ES" altLang="es-ES" sz="1600" dirty="0">
                <a:latin typeface="+mn-lt"/>
              </a:rPr>
              <a:t> Mide la frecuencia con la que una característica aparece en las configuraciones de una línea de productos, generalmente expresada como un porcentaje. Las características con alta comunalidad son características esenciales.  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Aplicación:</a:t>
            </a:r>
            <a:r>
              <a:rPr lang="es-ES" altLang="es-ES" sz="1600" dirty="0">
                <a:latin typeface="+mn-lt"/>
              </a:rPr>
              <a:t> Útil para identificar las características más importantes que son comunes en todas las configuraciones.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Ejemplo:</a:t>
            </a:r>
            <a:r>
              <a:rPr lang="es-ES" altLang="es-ES" sz="1600" dirty="0">
                <a:latin typeface="+mn-lt"/>
              </a:rPr>
              <a:t>  Si una característica aparece en 80 de 100 configuraciones posibles de productos, su comunalidad es del 80%.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Plugin:</a:t>
            </a:r>
            <a:r>
              <a:rPr lang="es-ES" altLang="es-ES" sz="1600" dirty="0">
                <a:latin typeface="+mn-lt"/>
              </a:rPr>
              <a:t> SAT, BDD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Nombre:</a:t>
            </a:r>
            <a:r>
              <a:rPr lang="es-ES" altLang="es-ES" sz="1600" dirty="0">
                <a:latin typeface="+mn-lt"/>
              </a:rPr>
              <a:t> </a:t>
            </a:r>
            <a:r>
              <a:rPr lang="es-ES" altLang="es-ES" sz="1600" dirty="0" err="1">
                <a:latin typeface="+mn-lt"/>
              </a:rPr>
              <a:t>PySATCommonality</a:t>
            </a:r>
            <a:r>
              <a:rPr lang="es-ES" altLang="es-ES" sz="1600" dirty="0">
                <a:latin typeface="+mn-lt"/>
              </a:rPr>
              <a:t>, </a:t>
            </a:r>
            <a:r>
              <a:rPr lang="es-ES" altLang="es-ES" sz="1600" b="1" dirty="0" err="1">
                <a:latin typeface="+mn-lt"/>
              </a:rPr>
              <a:t>BDDCommonalityFactor</a:t>
            </a:r>
            <a:endParaRPr lang="es-ES" altLang="es-ES" sz="1600" b="1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Código: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7A84C16-1059-456B-8203-12D079C73B18}"/>
              </a:ext>
            </a:extLst>
          </p:cNvPr>
          <p:cNvSpPr/>
          <p:nvPr/>
        </p:nvSpPr>
        <p:spPr>
          <a:xfrm>
            <a:off x="5004048" y="1860927"/>
            <a:ext cx="3960440" cy="17363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61E251D6-A1A3-4C30-A782-5109E409B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5284173"/>
            <a:ext cx="4541049" cy="102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9948"/>
      </p:ext>
    </p:extLst>
  </p:cSld>
  <p:clrMapOvr>
    <a:masterClrMapping/>
  </p:clrMapOvr>
  <p:transition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7548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Operaciones de análisis en </a:t>
            </a:r>
            <a:r>
              <a:rPr lang="es-ES" altLang="es-ES" sz="2400" b="1" dirty="0" err="1">
                <a:solidFill>
                  <a:srgbClr val="0000FF"/>
                </a:solidFill>
                <a:latin typeface="+mn-lt"/>
              </a:rPr>
              <a:t>Flamapy</a:t>
            </a:r>
            <a:endParaRPr lang="es-ES" altLang="es-ES" sz="240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A15D7B-11DD-44F4-9665-357701FD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613" y="1268760"/>
            <a:ext cx="4094875" cy="509117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42DD5D7-C503-4849-97EF-4EF62FA0DA0F}"/>
              </a:ext>
            </a:extLst>
          </p:cNvPr>
          <p:cNvSpPr txBox="1"/>
          <p:nvPr/>
        </p:nvSpPr>
        <p:spPr>
          <a:xfrm>
            <a:off x="0" y="1196752"/>
            <a:ext cx="5004048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Configuration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Distribution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600" dirty="0">
                <a:solidFill>
                  <a:srgbClr val="0000FF"/>
                </a:solidFill>
                <a:latin typeface="+mn-lt"/>
              </a:rPr>
              <a:t>(Distribución de configuraciones):</a:t>
            </a: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Descripción:</a:t>
            </a:r>
            <a:r>
              <a:rPr lang="es-ES" altLang="es-ES" sz="1600" dirty="0">
                <a:latin typeface="+mn-lt"/>
              </a:rPr>
              <a:t> Analiza la distribución de configuraciones dentro del FM, identificando cómo se agrupan las características en las configuraciones válidas.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Aplicación:</a:t>
            </a:r>
            <a:r>
              <a:rPr lang="es-ES" altLang="es-ES" sz="1600" dirty="0">
                <a:latin typeface="+mn-lt"/>
              </a:rPr>
              <a:t> Útil para comprender la variedad y comunalidad de las configuraciones generadas a partir del FM, ayudando en la planificación y estrategia de productos.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Ejemplo:</a:t>
            </a:r>
            <a:r>
              <a:rPr lang="es-ES" altLang="es-ES" sz="1600" dirty="0">
                <a:latin typeface="+mn-lt"/>
              </a:rPr>
              <a:t>  Evaluar la distribución de los distintos modelos de automóviles generados a partir de un FM de automóviles.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Plugin:</a:t>
            </a:r>
            <a:r>
              <a:rPr lang="es-ES" altLang="es-ES" sz="1600" dirty="0">
                <a:latin typeface="+mn-lt"/>
              </a:rPr>
              <a:t> BDD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Nombre:</a:t>
            </a:r>
            <a:r>
              <a:rPr lang="es-ES" altLang="es-ES" sz="1600" dirty="0">
                <a:latin typeface="+mn-lt"/>
              </a:rPr>
              <a:t> </a:t>
            </a:r>
            <a:r>
              <a:rPr lang="es-ES" altLang="es-ES" sz="1600" b="1" dirty="0" err="1">
                <a:latin typeface="+mn-lt"/>
              </a:rPr>
              <a:t>BDDProductDistribution</a:t>
            </a:r>
            <a:endParaRPr lang="es-ES" altLang="es-ES" sz="1600" b="1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Código: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7A84C16-1059-456B-8203-12D079C73B18}"/>
              </a:ext>
            </a:extLst>
          </p:cNvPr>
          <p:cNvSpPr/>
          <p:nvPr/>
        </p:nvSpPr>
        <p:spPr>
          <a:xfrm>
            <a:off x="5004048" y="2070477"/>
            <a:ext cx="3960440" cy="17363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2E3D62E-BBB8-46D5-A48A-7891B8589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73" y="5229989"/>
            <a:ext cx="4690101" cy="77333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EBA6E16-9AD9-4094-B3CC-0B3241A6D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112" y="5589240"/>
            <a:ext cx="2269718" cy="115287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02F7B58-7164-40BF-9166-3D6330150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33" y="6365110"/>
            <a:ext cx="2594039" cy="25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68976"/>
      </p:ext>
    </p:extLst>
  </p:cSld>
  <p:clrMapOvr>
    <a:masterClrMapping/>
  </p:clrMapOvr>
  <p:transition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7548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Operaciones de análisis en </a:t>
            </a:r>
            <a:r>
              <a:rPr lang="es-ES" altLang="es-ES" sz="2400" b="1" dirty="0" err="1">
                <a:solidFill>
                  <a:srgbClr val="0000FF"/>
                </a:solidFill>
                <a:latin typeface="+mn-lt"/>
              </a:rPr>
              <a:t>Flamapy</a:t>
            </a:r>
            <a:endParaRPr lang="es-ES" altLang="es-ES" sz="240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A15D7B-11DD-44F4-9665-357701FD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613" y="1268760"/>
            <a:ext cx="4094875" cy="509117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42DD5D7-C503-4849-97EF-4EF62FA0DA0F}"/>
              </a:ext>
            </a:extLst>
          </p:cNvPr>
          <p:cNvSpPr txBox="1"/>
          <p:nvPr/>
        </p:nvSpPr>
        <p:spPr>
          <a:xfrm>
            <a:off x="0" y="1196752"/>
            <a:ext cx="5004048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Configurations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600" dirty="0">
                <a:solidFill>
                  <a:srgbClr val="0000FF"/>
                </a:solidFill>
                <a:latin typeface="+mn-lt"/>
              </a:rPr>
              <a:t>(Configuraciones):</a:t>
            </a: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Descripción:</a:t>
            </a:r>
            <a:r>
              <a:rPr lang="es-ES" altLang="es-ES" sz="1600" dirty="0">
                <a:latin typeface="+mn-lt"/>
              </a:rPr>
              <a:t> Genera todas las configuraciones válidas posibles de un FM. Cada configuración representa un producto válido que puede derivarse del FM.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Aplicación:</a:t>
            </a:r>
            <a:r>
              <a:rPr lang="es-ES" altLang="es-ES" sz="1600" dirty="0">
                <a:latin typeface="+mn-lt"/>
              </a:rPr>
              <a:t> Útil para el análisis exhaustivo de todas las configuraciones potenciales en una línea de productos.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Ejemplo:</a:t>
            </a:r>
            <a:r>
              <a:rPr lang="es-ES" altLang="es-ES" sz="1600" dirty="0">
                <a:latin typeface="+mn-lt"/>
              </a:rPr>
              <a:t>  Enumerar todas las combinaciones válidas de características que pueden formar diferentes variantes de productos.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Plugin:</a:t>
            </a:r>
            <a:r>
              <a:rPr lang="es-ES" altLang="es-ES" sz="1600" dirty="0">
                <a:latin typeface="+mn-lt"/>
              </a:rPr>
              <a:t> SAT, BDD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Nombre:</a:t>
            </a:r>
            <a:r>
              <a:rPr lang="es-ES" altLang="es-ES" sz="1600" dirty="0">
                <a:latin typeface="+mn-lt"/>
              </a:rPr>
              <a:t> </a:t>
            </a:r>
            <a:r>
              <a:rPr lang="es-ES" altLang="es-ES" sz="1600" b="1" dirty="0" err="1">
                <a:latin typeface="+mn-lt"/>
              </a:rPr>
              <a:t>PySATConfigurations</a:t>
            </a:r>
            <a:r>
              <a:rPr lang="es-ES" altLang="es-ES" sz="1600" dirty="0">
                <a:latin typeface="+mn-lt"/>
              </a:rPr>
              <a:t>, </a:t>
            </a:r>
            <a:r>
              <a:rPr lang="es-ES" altLang="es-ES" sz="1600" dirty="0" err="1">
                <a:latin typeface="+mn-lt"/>
              </a:rPr>
              <a:t>BDDConfigurations</a:t>
            </a: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Código: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7A84C16-1059-456B-8203-12D079C73B18}"/>
              </a:ext>
            </a:extLst>
          </p:cNvPr>
          <p:cNvSpPr/>
          <p:nvPr/>
        </p:nvSpPr>
        <p:spPr>
          <a:xfrm>
            <a:off x="5004048" y="2267347"/>
            <a:ext cx="3960440" cy="17363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5B2D943-9723-4EC7-A2B2-611BCA365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48" y="4581128"/>
            <a:ext cx="4599731" cy="82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49979"/>
      </p:ext>
    </p:extLst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E06BCA4-D275-4A77-8BCE-4F7B227D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2.1 </a:t>
            </a:r>
            <a:r>
              <a:rPr lang="en-US" dirty="0" err="1"/>
              <a:t>Modelado</a:t>
            </a:r>
            <a:r>
              <a:rPr lang="en-US" dirty="0"/>
              <a:t> de la </a:t>
            </a:r>
            <a:r>
              <a:rPr lang="en-US" dirty="0" err="1"/>
              <a:t>variabilidad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7DF855D-9C68-460B-876F-1ED3C3A90904}"/>
              </a:ext>
            </a:extLst>
          </p:cNvPr>
          <p:cNvSpPr txBox="1"/>
          <p:nvPr/>
        </p:nvSpPr>
        <p:spPr>
          <a:xfrm>
            <a:off x="0" y="831850"/>
            <a:ext cx="7451725" cy="627864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defRPr/>
            </a:pPr>
            <a:r>
              <a:rPr lang="es-ES" altLang="es-ES" b="1" i="1" dirty="0" err="1">
                <a:solidFill>
                  <a:srgbClr val="0000FF"/>
                </a:solidFill>
                <a:latin typeface="+mn-lt"/>
              </a:rPr>
              <a:t>Variability</a:t>
            </a:r>
            <a:r>
              <a:rPr lang="es-ES" altLang="es-ES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b="1" i="1" dirty="0" err="1">
                <a:solidFill>
                  <a:srgbClr val="0000FF"/>
                </a:solidFill>
                <a:latin typeface="+mn-lt"/>
              </a:rPr>
              <a:t>Modeling</a:t>
            </a:r>
            <a:r>
              <a:rPr lang="es-ES" altLang="es-ES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(Modelado de la variabilidad): </a:t>
            </a:r>
            <a:r>
              <a:rPr lang="es-ES" kern="0" dirty="0">
                <a:latin typeface="+mn-lt"/>
              </a:rPr>
              <a:t>Proceso de representar explícitamente la variabilidad de una SPL.</a:t>
            </a:r>
          </a:p>
          <a:p>
            <a:pPr algn="just">
              <a:defRPr/>
            </a:pPr>
            <a:endParaRPr lang="es-ES" kern="0" dirty="0">
              <a:latin typeface="+mn-lt"/>
            </a:endParaRPr>
          </a:p>
          <a:p>
            <a:pPr algn="just">
              <a:defRPr/>
            </a:pPr>
            <a:r>
              <a:rPr lang="es-ES" u="sng" kern="0" dirty="0">
                <a:latin typeface="+mn-lt"/>
              </a:rPr>
              <a:t>Enfoques para modelar la variabilidad: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b="1" i="1" kern="0" dirty="0" err="1">
                <a:solidFill>
                  <a:srgbClr val="0000FF"/>
                </a:solidFill>
                <a:latin typeface="+mn-lt"/>
              </a:rPr>
              <a:t>Feature</a:t>
            </a:r>
            <a:r>
              <a:rPr lang="es-ES" b="1" i="1" kern="0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b="1" i="1" kern="0" dirty="0" err="1">
                <a:solidFill>
                  <a:srgbClr val="0000FF"/>
                </a:solidFill>
                <a:latin typeface="+mn-lt"/>
              </a:rPr>
              <a:t>modeling</a:t>
            </a:r>
            <a:r>
              <a:rPr lang="es-ES" b="1" i="1" kern="0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kern="0" dirty="0">
                <a:solidFill>
                  <a:srgbClr val="0000FF"/>
                </a:solidFill>
                <a:latin typeface="+mn-lt"/>
              </a:rPr>
              <a:t>(Modelado de características): </a:t>
            </a:r>
            <a:r>
              <a:rPr lang="es-ES" altLang="es-ES" dirty="0">
                <a:latin typeface="+mn-lt"/>
              </a:rPr>
              <a:t>Mediante la identificación de características comunes y opcionales. </a:t>
            </a:r>
            <a:r>
              <a:rPr lang="es-ES" kern="0" dirty="0">
                <a:solidFill>
                  <a:srgbClr val="0000FF"/>
                </a:solidFill>
                <a:latin typeface="+mn-lt"/>
                <a:hlinkClick r:id="rId2"/>
              </a:rPr>
              <a:t>[FODA: Kang et al. 1990]</a:t>
            </a:r>
            <a:endParaRPr lang="es-ES" altLang="es-ES" dirty="0">
              <a:latin typeface="+mn-lt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  <a:defRPr/>
            </a:pPr>
            <a:r>
              <a:rPr lang="es-ES" sz="1600" b="1" i="1" kern="0" dirty="0" err="1">
                <a:solidFill>
                  <a:srgbClr val="0000FF"/>
                </a:solidFill>
                <a:latin typeface="+mn-lt"/>
              </a:rPr>
              <a:t>Feature</a:t>
            </a:r>
            <a:r>
              <a:rPr lang="es-ES" sz="1600" b="1" i="1" kern="0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sz="1600" b="1" i="1" kern="0" dirty="0" err="1">
                <a:solidFill>
                  <a:srgbClr val="0000FF"/>
                </a:solidFill>
                <a:latin typeface="+mn-lt"/>
              </a:rPr>
              <a:t>models</a:t>
            </a:r>
            <a:r>
              <a:rPr lang="es-ES" sz="1600" b="1" i="1" kern="0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sz="1600" kern="0" dirty="0">
                <a:solidFill>
                  <a:srgbClr val="0000FF"/>
                </a:solidFill>
                <a:latin typeface="+mn-lt"/>
              </a:rPr>
              <a:t>(</a:t>
            </a:r>
            <a:r>
              <a:rPr lang="es-ES" sz="1600" b="1" kern="0" dirty="0">
                <a:solidFill>
                  <a:srgbClr val="0000FF"/>
                </a:solidFill>
                <a:latin typeface="+mn-lt"/>
              </a:rPr>
              <a:t>FM</a:t>
            </a:r>
            <a:r>
              <a:rPr lang="es-ES" sz="1600" kern="0" dirty="0">
                <a:solidFill>
                  <a:srgbClr val="0000FF"/>
                </a:solidFill>
                <a:latin typeface="+mn-lt"/>
              </a:rPr>
              <a:t>, modelos de características)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  <a:defRPr/>
            </a:pPr>
            <a:r>
              <a:rPr lang="es-ES" sz="1600" b="1" i="1" kern="0" dirty="0" err="1">
                <a:solidFill>
                  <a:srgbClr val="0000FF"/>
                </a:solidFill>
                <a:latin typeface="+mn-lt"/>
              </a:rPr>
              <a:t>Feature</a:t>
            </a:r>
            <a:r>
              <a:rPr lang="es-ES" sz="1600" b="1" i="1" kern="0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sz="1600" b="1" i="1" kern="0" dirty="0" err="1">
                <a:solidFill>
                  <a:srgbClr val="0000FF"/>
                </a:solidFill>
                <a:latin typeface="+mn-lt"/>
              </a:rPr>
              <a:t>diagrams</a:t>
            </a:r>
            <a:r>
              <a:rPr lang="es-ES" sz="1600" b="1" i="1" kern="0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sz="1600" kern="0" dirty="0">
                <a:solidFill>
                  <a:srgbClr val="0000FF"/>
                </a:solidFill>
                <a:latin typeface="+mn-lt"/>
              </a:rPr>
              <a:t>(</a:t>
            </a:r>
            <a:r>
              <a:rPr lang="es-ES" sz="1600" b="1" kern="0" dirty="0">
                <a:solidFill>
                  <a:srgbClr val="0000FF"/>
                </a:solidFill>
                <a:latin typeface="+mn-lt"/>
              </a:rPr>
              <a:t>FD</a:t>
            </a:r>
            <a:r>
              <a:rPr lang="es-ES" sz="1600" kern="0" dirty="0">
                <a:solidFill>
                  <a:srgbClr val="0000FF"/>
                </a:solidFill>
                <a:latin typeface="+mn-lt"/>
              </a:rPr>
              <a:t>, diagramas de características)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  <a:defRPr/>
            </a:pPr>
            <a:endParaRPr lang="es-ES" sz="1600" kern="0" dirty="0">
              <a:solidFill>
                <a:srgbClr val="0000FF"/>
              </a:solidFill>
              <a:latin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b="1" i="1" kern="0" dirty="0" err="1">
                <a:solidFill>
                  <a:srgbClr val="0000FF"/>
                </a:solidFill>
                <a:latin typeface="+mn-lt"/>
              </a:rPr>
              <a:t>Decision</a:t>
            </a:r>
            <a:r>
              <a:rPr lang="es-ES" b="1" i="1" kern="0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b="1" i="1" kern="0" dirty="0" err="1">
                <a:solidFill>
                  <a:srgbClr val="0000FF"/>
                </a:solidFill>
                <a:latin typeface="+mn-lt"/>
              </a:rPr>
              <a:t>models</a:t>
            </a:r>
            <a:r>
              <a:rPr lang="es-ES" b="1" i="1" kern="0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kern="0" dirty="0">
                <a:solidFill>
                  <a:srgbClr val="0000FF"/>
                </a:solidFill>
                <a:latin typeface="+mn-lt"/>
              </a:rPr>
              <a:t>(</a:t>
            </a:r>
            <a:r>
              <a:rPr lang="es-ES" b="1" kern="0" dirty="0">
                <a:solidFill>
                  <a:srgbClr val="0000FF"/>
                </a:solidFill>
                <a:latin typeface="+mn-lt"/>
              </a:rPr>
              <a:t>DM</a:t>
            </a:r>
            <a:r>
              <a:rPr lang="es-ES" kern="0" dirty="0">
                <a:solidFill>
                  <a:srgbClr val="0000FF"/>
                </a:solidFill>
                <a:latin typeface="+mn-lt"/>
              </a:rPr>
              <a:t>, Modelos de decisión): </a:t>
            </a:r>
            <a:r>
              <a:rPr lang="es-ES" altLang="es-ES" dirty="0">
                <a:latin typeface="+mn-lt"/>
              </a:rPr>
              <a:t>Mediante las decisiones necesarias para configurar y derivar un producto específico dentro de la SPL. </a:t>
            </a:r>
            <a:r>
              <a:rPr lang="es-ES" kern="0" dirty="0">
                <a:solidFill>
                  <a:srgbClr val="0000FF"/>
                </a:solidFill>
                <a:latin typeface="+mn-lt"/>
                <a:hlinkClick r:id="rId3"/>
              </a:rPr>
              <a:t>[Schmid et al. 2011]</a:t>
            </a:r>
            <a:endParaRPr lang="es-ES" sz="2400" kern="0" dirty="0">
              <a:solidFill>
                <a:srgbClr val="0000FF"/>
              </a:solidFill>
              <a:latin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endParaRPr lang="es-ES" altLang="es-ES" dirty="0">
              <a:latin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b="1" i="1" kern="0" dirty="0" err="1">
                <a:solidFill>
                  <a:srgbClr val="0000FF"/>
                </a:solidFill>
                <a:latin typeface="+mn-lt"/>
              </a:rPr>
              <a:t>Orthogonal</a:t>
            </a:r>
            <a:r>
              <a:rPr lang="es-ES" b="1" i="1" kern="0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b="1" i="1" kern="0" dirty="0" err="1">
                <a:solidFill>
                  <a:srgbClr val="0000FF"/>
                </a:solidFill>
                <a:latin typeface="+mn-lt"/>
              </a:rPr>
              <a:t>variability</a:t>
            </a:r>
            <a:r>
              <a:rPr lang="es-ES" b="1" i="1" kern="0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b="1" i="1" kern="0" dirty="0" err="1">
                <a:solidFill>
                  <a:srgbClr val="0000FF"/>
                </a:solidFill>
                <a:latin typeface="+mn-lt"/>
              </a:rPr>
              <a:t>models</a:t>
            </a:r>
            <a:r>
              <a:rPr lang="es-ES" b="1" i="1" kern="0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kern="0" dirty="0">
                <a:solidFill>
                  <a:srgbClr val="0000FF"/>
                </a:solidFill>
                <a:latin typeface="+mn-lt"/>
              </a:rPr>
              <a:t>(</a:t>
            </a:r>
            <a:r>
              <a:rPr lang="es-ES" b="1" kern="0" dirty="0">
                <a:solidFill>
                  <a:srgbClr val="0000FF"/>
                </a:solidFill>
                <a:latin typeface="+mn-lt"/>
              </a:rPr>
              <a:t>OVM</a:t>
            </a:r>
            <a:r>
              <a:rPr lang="es-ES" kern="0" dirty="0">
                <a:solidFill>
                  <a:srgbClr val="0000FF"/>
                </a:solidFill>
                <a:latin typeface="+mn-lt"/>
              </a:rPr>
              <a:t>, Modelos de variabilidad ortogonales): </a:t>
            </a:r>
            <a:r>
              <a:rPr lang="es-ES" altLang="es-ES" dirty="0">
                <a:latin typeface="+mn-lt"/>
              </a:rPr>
              <a:t>De manera transversal relacionándola con otros modelos de desarrollo software (</a:t>
            </a:r>
            <a:r>
              <a:rPr lang="es-ES" altLang="es-ES" dirty="0" err="1">
                <a:latin typeface="+mn-lt"/>
              </a:rPr>
              <a:t>e.g</a:t>
            </a:r>
            <a:r>
              <a:rPr lang="es-ES" altLang="es-ES" dirty="0">
                <a:latin typeface="+mn-lt"/>
              </a:rPr>
              <a:t>., modelos de características, casos de uso, diseño, componentes y pruebas).</a:t>
            </a:r>
            <a:r>
              <a:rPr lang="es-ES" altLang="es-ES" kern="0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kern="0" dirty="0">
                <a:solidFill>
                  <a:srgbClr val="0000FF"/>
                </a:solidFill>
                <a:latin typeface="+mn-lt"/>
                <a:hlinkClick r:id="rId4"/>
              </a:rPr>
              <a:t>[Pohl et al. 2005]</a:t>
            </a:r>
            <a:endParaRPr lang="es-ES" sz="2400" kern="0" dirty="0">
              <a:solidFill>
                <a:srgbClr val="0000FF"/>
              </a:solidFill>
              <a:latin typeface="+mn-lt"/>
            </a:endParaRPr>
          </a:p>
          <a:p>
            <a:pPr algn="just">
              <a:defRPr/>
            </a:pPr>
            <a:endParaRPr lang="es-ES" kern="0" dirty="0">
              <a:solidFill>
                <a:srgbClr val="0000FF"/>
              </a:solidFill>
              <a:latin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b="1" i="1" kern="0" dirty="0">
                <a:solidFill>
                  <a:srgbClr val="0000FF"/>
                </a:solidFill>
                <a:latin typeface="+mn-lt"/>
              </a:rPr>
              <a:t>Otros:</a:t>
            </a:r>
            <a:endParaRPr lang="es-ES" kern="0" dirty="0">
              <a:solidFill>
                <a:srgbClr val="0000FF"/>
              </a:solidFill>
              <a:latin typeface="+mn-lt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  <a:defRPr/>
            </a:pPr>
            <a:r>
              <a:rPr lang="es-ES" b="1" i="1" kern="0" dirty="0">
                <a:solidFill>
                  <a:srgbClr val="0000FF"/>
                </a:solidFill>
                <a:latin typeface="+mn-lt"/>
              </a:rPr>
              <a:t>CVL </a:t>
            </a:r>
            <a:r>
              <a:rPr lang="es-ES" i="1" kern="0" dirty="0">
                <a:solidFill>
                  <a:srgbClr val="0000FF"/>
                </a:solidFill>
                <a:latin typeface="+mn-lt"/>
              </a:rPr>
              <a:t>(</a:t>
            </a:r>
            <a:r>
              <a:rPr lang="es-ES" i="1" kern="0" dirty="0" err="1">
                <a:solidFill>
                  <a:srgbClr val="0000FF"/>
                </a:solidFill>
                <a:latin typeface="+mn-lt"/>
              </a:rPr>
              <a:t>Common</a:t>
            </a:r>
            <a:r>
              <a:rPr lang="es-ES" i="1" kern="0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i="1" kern="0" dirty="0" err="1">
                <a:solidFill>
                  <a:srgbClr val="0000FF"/>
                </a:solidFill>
                <a:latin typeface="+mn-lt"/>
              </a:rPr>
              <a:t>Variability</a:t>
            </a:r>
            <a:r>
              <a:rPr lang="es-ES" i="1" kern="0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i="1" kern="0" dirty="0" err="1">
                <a:solidFill>
                  <a:srgbClr val="0000FF"/>
                </a:solidFill>
                <a:latin typeface="+mn-lt"/>
              </a:rPr>
              <a:t>Language</a:t>
            </a:r>
            <a:r>
              <a:rPr lang="es-ES" i="1" kern="0" dirty="0">
                <a:solidFill>
                  <a:srgbClr val="0000FF"/>
                </a:solidFill>
                <a:latin typeface="+mn-lt"/>
              </a:rPr>
              <a:t>) </a:t>
            </a:r>
            <a:r>
              <a:rPr lang="es-ES" kern="0" dirty="0">
                <a:solidFill>
                  <a:srgbClr val="0000FF"/>
                </a:solidFill>
                <a:latin typeface="+mn-lt"/>
                <a:hlinkClick r:id="rId5"/>
              </a:rPr>
              <a:t>[</a:t>
            </a:r>
            <a:r>
              <a:rPr lang="es-ES" kern="0" dirty="0" err="1">
                <a:solidFill>
                  <a:srgbClr val="0000FF"/>
                </a:solidFill>
                <a:latin typeface="+mn-lt"/>
                <a:hlinkClick r:id="rId5"/>
              </a:rPr>
              <a:t>Haugen</a:t>
            </a:r>
            <a:r>
              <a:rPr lang="es-ES" kern="0" dirty="0">
                <a:solidFill>
                  <a:srgbClr val="0000FF"/>
                </a:solidFill>
                <a:latin typeface="+mn-lt"/>
                <a:hlinkClick r:id="rId5"/>
              </a:rPr>
              <a:t> et al. 2008]</a:t>
            </a:r>
            <a:endParaRPr lang="es-ES" kern="0" dirty="0">
              <a:solidFill>
                <a:srgbClr val="0000FF"/>
              </a:solidFill>
              <a:latin typeface="+mn-lt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  <a:defRPr/>
            </a:pPr>
            <a:r>
              <a:rPr lang="es-ES" b="1" i="1" kern="0" dirty="0">
                <a:solidFill>
                  <a:srgbClr val="0000FF"/>
                </a:solidFill>
                <a:latin typeface="+mn-lt"/>
              </a:rPr>
              <a:t>UML </a:t>
            </a:r>
            <a:r>
              <a:rPr lang="es-ES" kern="0" dirty="0">
                <a:solidFill>
                  <a:srgbClr val="0000FF"/>
                </a:solidFill>
                <a:latin typeface="+mn-lt"/>
                <a:hlinkClick r:id="rId6"/>
              </a:rPr>
              <a:t>[</a:t>
            </a:r>
            <a:r>
              <a:rPr lang="es-ES" kern="0" dirty="0" err="1">
                <a:solidFill>
                  <a:srgbClr val="0000FF"/>
                </a:solidFill>
                <a:latin typeface="+mn-lt"/>
                <a:hlinkClick r:id="rId6"/>
              </a:rPr>
              <a:t>Gomaa</a:t>
            </a:r>
            <a:r>
              <a:rPr lang="es-ES" kern="0" dirty="0">
                <a:solidFill>
                  <a:srgbClr val="0000FF"/>
                </a:solidFill>
                <a:latin typeface="+mn-lt"/>
                <a:hlinkClick r:id="rId6"/>
              </a:rPr>
              <a:t> 2004]</a:t>
            </a:r>
            <a:endParaRPr lang="es-ES" kern="0" dirty="0">
              <a:solidFill>
                <a:srgbClr val="0000FF"/>
              </a:solidFill>
              <a:latin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endParaRPr lang="es-ES" kern="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34820" name="Imagen 8">
            <a:extLst>
              <a:ext uri="{FF2B5EF4-FFF2-40B4-BE49-F238E27FC236}">
                <a16:creationId xmlns:a16="http://schemas.microsoft.com/office/drawing/2014/main" id="{76BE4812-5014-429E-8982-5AFD1A89B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388" y="1628775"/>
            <a:ext cx="1725612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7548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Operaciones de análisis en </a:t>
            </a:r>
            <a:r>
              <a:rPr lang="es-ES" altLang="es-ES" sz="2400" b="1" dirty="0" err="1">
                <a:solidFill>
                  <a:srgbClr val="0000FF"/>
                </a:solidFill>
                <a:latin typeface="+mn-lt"/>
              </a:rPr>
              <a:t>Flamapy</a:t>
            </a:r>
            <a:endParaRPr lang="es-ES" altLang="es-ES" sz="240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A15D7B-11DD-44F4-9665-357701FD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613" y="1268760"/>
            <a:ext cx="4094875" cy="509117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42DD5D7-C503-4849-97EF-4EF62FA0DA0F}"/>
              </a:ext>
            </a:extLst>
          </p:cNvPr>
          <p:cNvSpPr txBox="1"/>
          <p:nvPr/>
        </p:nvSpPr>
        <p:spPr>
          <a:xfrm>
            <a:off x="0" y="1196752"/>
            <a:ext cx="500404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Number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of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Configurations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600" dirty="0">
                <a:solidFill>
                  <a:srgbClr val="0000FF"/>
                </a:solidFill>
                <a:latin typeface="+mn-lt"/>
              </a:rPr>
              <a:t>(Número de configuraciones):</a:t>
            </a: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Descripción:</a:t>
            </a:r>
            <a:r>
              <a:rPr lang="es-ES" altLang="es-ES" sz="1600" dirty="0">
                <a:latin typeface="+mn-lt"/>
              </a:rPr>
              <a:t> Devuelve el número total de configuraciones válidas representadas por el FM.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Aplicación:</a:t>
            </a:r>
            <a:r>
              <a:rPr lang="es-ES" altLang="es-ES" sz="1600" dirty="0">
                <a:latin typeface="+mn-lt"/>
              </a:rPr>
              <a:t> Proporciona una medida de la variabilidad y complejidad de la línea de productos.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Ejemplo:</a:t>
            </a:r>
            <a:r>
              <a:rPr lang="es-ES" altLang="es-ES" sz="1600" dirty="0">
                <a:latin typeface="+mn-lt"/>
              </a:rPr>
              <a:t>  Contar el número total de variantes de productos válidas que pueden derivarse del FM.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Plugin:</a:t>
            </a:r>
            <a:r>
              <a:rPr lang="es-ES" altLang="es-ES" sz="1600" dirty="0">
                <a:latin typeface="+mn-lt"/>
              </a:rPr>
              <a:t> SAT, BDD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Nombre:</a:t>
            </a:r>
            <a:r>
              <a:rPr lang="es-ES" altLang="es-ES" sz="1600" dirty="0">
                <a:latin typeface="+mn-lt"/>
              </a:rPr>
              <a:t> </a:t>
            </a:r>
            <a:r>
              <a:rPr lang="es-ES" altLang="es-ES" sz="1600" dirty="0" err="1">
                <a:latin typeface="+mn-lt"/>
              </a:rPr>
              <a:t>PySATConfigurationsNumber</a:t>
            </a:r>
            <a:r>
              <a:rPr lang="es-ES" altLang="es-ES" sz="1600" dirty="0">
                <a:latin typeface="+mn-lt"/>
              </a:rPr>
              <a:t>, </a:t>
            </a:r>
            <a:r>
              <a:rPr lang="es-ES" altLang="es-ES" sz="1600" b="1" dirty="0" err="1">
                <a:latin typeface="+mn-lt"/>
              </a:rPr>
              <a:t>BDDConfigurationsNumber</a:t>
            </a:r>
            <a:endParaRPr lang="es-ES" altLang="es-ES" sz="1600" b="1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Código: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7A84C16-1059-456B-8203-12D079C73B18}"/>
              </a:ext>
            </a:extLst>
          </p:cNvPr>
          <p:cNvSpPr/>
          <p:nvPr/>
        </p:nvSpPr>
        <p:spPr>
          <a:xfrm>
            <a:off x="5004048" y="2457847"/>
            <a:ext cx="3960440" cy="17363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654031D-0E65-4C97-A437-735843BA9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4054994"/>
            <a:ext cx="4633912" cy="76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545926"/>
      </p:ext>
    </p:extLst>
  </p:cSld>
  <p:clrMapOvr>
    <a:masterClrMapping/>
  </p:clrMapOvr>
  <p:transition>
    <p:rand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7548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Operaciones de análisis en </a:t>
            </a:r>
            <a:r>
              <a:rPr lang="es-ES" altLang="es-ES" sz="2400" b="1" dirty="0" err="1">
                <a:solidFill>
                  <a:srgbClr val="0000FF"/>
                </a:solidFill>
                <a:latin typeface="+mn-lt"/>
              </a:rPr>
              <a:t>Flamapy</a:t>
            </a:r>
            <a:endParaRPr lang="es-ES" altLang="es-ES" sz="240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A15D7B-11DD-44F4-9665-357701FD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613" y="1268760"/>
            <a:ext cx="4094875" cy="509117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42DD5D7-C503-4849-97EF-4EF62FA0DA0F}"/>
              </a:ext>
            </a:extLst>
          </p:cNvPr>
          <p:cNvSpPr txBox="1"/>
          <p:nvPr/>
        </p:nvSpPr>
        <p:spPr>
          <a:xfrm>
            <a:off x="0" y="1196752"/>
            <a:ext cx="500404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Conflict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Detection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600" dirty="0">
                <a:solidFill>
                  <a:srgbClr val="0000FF"/>
                </a:solidFill>
                <a:latin typeface="+mn-lt"/>
              </a:rPr>
              <a:t>(Detección de conflictos):</a:t>
            </a: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Descripción:</a:t>
            </a:r>
            <a:r>
              <a:rPr lang="es-ES" altLang="es-ES" sz="1600" dirty="0">
                <a:latin typeface="+mn-lt"/>
              </a:rPr>
              <a:t> Identifica conflictos dentro del FM al detectar combinaciones de características que no pueden coexistir debido a restricciones.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Aplicación:</a:t>
            </a:r>
            <a:r>
              <a:rPr lang="es-ES" altLang="es-ES" sz="1600" dirty="0">
                <a:latin typeface="+mn-lt"/>
              </a:rPr>
              <a:t> Útil para la depuración y aseguramiento de la coherencia de los </a:t>
            </a:r>
            <a:r>
              <a:rPr lang="es-ES" altLang="es-ES" sz="1600" dirty="0" err="1">
                <a:latin typeface="+mn-lt"/>
              </a:rPr>
              <a:t>FMs</a:t>
            </a:r>
            <a:r>
              <a:rPr lang="es-ES" altLang="es-ES" sz="1600" dirty="0">
                <a:latin typeface="+mn-lt"/>
              </a:rPr>
              <a:t>, identificando combinaciones conflictivas que violan restricciones.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Ejemplo:</a:t>
            </a:r>
            <a:r>
              <a:rPr lang="es-ES" altLang="es-ES" sz="1600" dirty="0">
                <a:latin typeface="+mn-lt"/>
              </a:rPr>
              <a:t>  Detectar conflictos en un FM de automóviles donde ciertas características, como </a:t>
            </a:r>
            <a:r>
              <a:rPr lang="es-ES" altLang="es-ES" sz="1600" i="1" dirty="0" err="1">
                <a:latin typeface="+mn-lt"/>
              </a:rPr>
              <a:t>Sunroof</a:t>
            </a:r>
            <a:r>
              <a:rPr lang="es-ES" altLang="es-ES" sz="1600" dirty="0">
                <a:latin typeface="+mn-lt"/>
              </a:rPr>
              <a:t> (“Techo solar”) y Convertible, no pueden seleccionarse juntas.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Plugin:</a:t>
            </a:r>
            <a:r>
              <a:rPr lang="es-ES" altLang="es-ES" sz="1600" dirty="0">
                <a:latin typeface="+mn-lt"/>
              </a:rPr>
              <a:t> SAT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Nombre:</a:t>
            </a:r>
            <a:r>
              <a:rPr lang="es-ES" altLang="es-ES" sz="1600" dirty="0">
                <a:latin typeface="+mn-lt"/>
              </a:rPr>
              <a:t> </a:t>
            </a:r>
            <a:r>
              <a:rPr lang="es-ES" altLang="es-ES" sz="1600" b="1" dirty="0" err="1">
                <a:latin typeface="+mn-lt"/>
              </a:rPr>
              <a:t>PySATConflictDetection</a:t>
            </a:r>
            <a:endParaRPr lang="es-ES" altLang="es-ES" sz="1600" b="1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Código: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7A84C16-1059-456B-8203-12D079C73B18}"/>
              </a:ext>
            </a:extLst>
          </p:cNvPr>
          <p:cNvSpPr/>
          <p:nvPr/>
        </p:nvSpPr>
        <p:spPr>
          <a:xfrm>
            <a:off x="5004048" y="2638822"/>
            <a:ext cx="3960440" cy="17363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FE2EB8F-E222-4575-A167-EC7A49434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37" y="4790529"/>
            <a:ext cx="4722974" cy="79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0260"/>
      </p:ext>
    </p:extLst>
  </p:cSld>
  <p:clrMapOvr>
    <a:masterClrMapping/>
  </p:clrMapOvr>
  <p:transition>
    <p:rand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7548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Operaciones de análisis en </a:t>
            </a:r>
            <a:r>
              <a:rPr lang="es-ES" altLang="es-ES" sz="2400" b="1" dirty="0" err="1">
                <a:solidFill>
                  <a:srgbClr val="0000FF"/>
                </a:solidFill>
                <a:latin typeface="+mn-lt"/>
              </a:rPr>
              <a:t>Flamapy</a:t>
            </a:r>
            <a:endParaRPr lang="es-ES" altLang="es-ES" sz="240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A15D7B-11DD-44F4-9665-357701FD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613" y="1268760"/>
            <a:ext cx="4094875" cy="509117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42DD5D7-C503-4849-97EF-4EF62FA0DA0F}"/>
              </a:ext>
            </a:extLst>
          </p:cNvPr>
          <p:cNvSpPr txBox="1"/>
          <p:nvPr/>
        </p:nvSpPr>
        <p:spPr>
          <a:xfrm>
            <a:off x="0" y="1196752"/>
            <a:ext cx="5004048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Core Features </a:t>
            </a:r>
            <a:r>
              <a:rPr lang="es-ES" altLang="es-ES" sz="1600" dirty="0">
                <a:solidFill>
                  <a:srgbClr val="0000FF"/>
                </a:solidFill>
                <a:latin typeface="+mn-lt"/>
              </a:rPr>
              <a:t>(Características esenciales):</a:t>
            </a: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Descripción:</a:t>
            </a:r>
            <a:r>
              <a:rPr lang="es-ES" altLang="es-ES" sz="1600" dirty="0">
                <a:latin typeface="+mn-lt"/>
              </a:rPr>
              <a:t> Identifica las características que están presentes en todas las configuraciones válidas del FM. Son características obligatorias que no pueden excluirse.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Aplicación:</a:t>
            </a:r>
            <a:r>
              <a:rPr lang="es-ES" altLang="es-ES" sz="1600" dirty="0">
                <a:latin typeface="+mn-lt"/>
              </a:rPr>
              <a:t> Ayuda a definir los componentes esenciales de todas las configuraciones en la línea de productos.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Ejemplo:</a:t>
            </a:r>
            <a:r>
              <a:rPr lang="es-ES" altLang="es-ES" sz="1600" dirty="0">
                <a:latin typeface="+mn-lt"/>
              </a:rPr>
              <a:t>  En un FM de teléfonos móviles, características como </a:t>
            </a:r>
            <a:r>
              <a:rPr lang="es-ES" altLang="es-ES" sz="1600" i="1" dirty="0" err="1">
                <a:latin typeface="+mn-lt"/>
              </a:rPr>
              <a:t>Call</a:t>
            </a:r>
            <a:r>
              <a:rPr lang="es-ES" altLang="es-ES" sz="1600" i="1" dirty="0">
                <a:latin typeface="+mn-lt"/>
              </a:rPr>
              <a:t> </a:t>
            </a:r>
            <a:r>
              <a:rPr lang="es-ES" altLang="es-ES" sz="1600" i="1" dirty="0" err="1">
                <a:latin typeface="+mn-lt"/>
              </a:rPr>
              <a:t>Functionality</a:t>
            </a:r>
            <a:r>
              <a:rPr lang="es-ES" altLang="es-ES" sz="1600" i="1" dirty="0">
                <a:latin typeface="+mn-lt"/>
              </a:rPr>
              <a:t> </a:t>
            </a:r>
            <a:r>
              <a:rPr lang="es-ES" altLang="es-ES" sz="1600" dirty="0">
                <a:latin typeface="+mn-lt"/>
              </a:rPr>
              <a:t>(“Funcionalidad de llamadas”) podrían ser esenciales, ya que son necesarias en todos los teléfonos.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Plugin:</a:t>
            </a:r>
            <a:r>
              <a:rPr lang="es-ES" altLang="es-ES" sz="1600" dirty="0">
                <a:latin typeface="+mn-lt"/>
              </a:rPr>
              <a:t> FM, SAT, BDD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Nombre:</a:t>
            </a:r>
            <a:r>
              <a:rPr lang="es-ES" altLang="es-ES" sz="1600" dirty="0">
                <a:latin typeface="+mn-lt"/>
              </a:rPr>
              <a:t> </a:t>
            </a:r>
            <a:r>
              <a:rPr lang="es-ES" altLang="es-ES" sz="1600" dirty="0" err="1">
                <a:latin typeface="+mn-lt"/>
              </a:rPr>
              <a:t>FMCoreFeatures</a:t>
            </a:r>
            <a:r>
              <a:rPr lang="es-ES" altLang="es-ES" sz="1600" dirty="0">
                <a:latin typeface="+mn-lt"/>
              </a:rPr>
              <a:t>, </a:t>
            </a:r>
            <a:r>
              <a:rPr lang="es-ES" altLang="es-ES" sz="1600" b="1" dirty="0" err="1">
                <a:latin typeface="+mn-lt"/>
              </a:rPr>
              <a:t>PySATCoreFeatures</a:t>
            </a:r>
            <a:r>
              <a:rPr lang="es-ES" altLang="es-ES" sz="1600" dirty="0">
                <a:latin typeface="+mn-lt"/>
              </a:rPr>
              <a:t>, </a:t>
            </a:r>
            <a:r>
              <a:rPr lang="es-ES" altLang="es-ES" sz="1600" dirty="0" err="1">
                <a:latin typeface="+mn-lt"/>
              </a:rPr>
              <a:t>BDDCoreFeatures</a:t>
            </a: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Código: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7A84C16-1059-456B-8203-12D079C73B18}"/>
              </a:ext>
            </a:extLst>
          </p:cNvPr>
          <p:cNvSpPr/>
          <p:nvPr/>
        </p:nvSpPr>
        <p:spPr>
          <a:xfrm>
            <a:off x="5004048" y="2848372"/>
            <a:ext cx="3960440" cy="17363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5B5FBF5-1E69-4F37-9864-CDEED3AE3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5" y="5341503"/>
            <a:ext cx="4608512" cy="82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75168"/>
      </p:ext>
    </p:extLst>
  </p:cSld>
  <p:clrMapOvr>
    <a:masterClrMapping/>
  </p:clrMapOvr>
  <p:transition>
    <p:rand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7548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Operaciones de análisis en </a:t>
            </a:r>
            <a:r>
              <a:rPr lang="es-ES" altLang="es-ES" sz="2400" b="1" dirty="0" err="1">
                <a:solidFill>
                  <a:srgbClr val="0000FF"/>
                </a:solidFill>
                <a:latin typeface="+mn-lt"/>
              </a:rPr>
              <a:t>Flamapy</a:t>
            </a:r>
            <a:endParaRPr lang="es-ES" altLang="es-ES" sz="240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A15D7B-11DD-44F4-9665-357701FD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613" y="1268760"/>
            <a:ext cx="4094875" cy="509117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42DD5D7-C503-4849-97EF-4EF62FA0DA0F}"/>
              </a:ext>
            </a:extLst>
          </p:cNvPr>
          <p:cNvSpPr txBox="1"/>
          <p:nvPr/>
        </p:nvSpPr>
        <p:spPr>
          <a:xfrm>
            <a:off x="0" y="1196752"/>
            <a:ext cx="5004048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Count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Leafs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600" dirty="0">
                <a:solidFill>
                  <a:srgbClr val="0000FF"/>
                </a:solidFill>
                <a:latin typeface="+mn-lt"/>
              </a:rPr>
              <a:t>(Contar hojas):</a:t>
            </a: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Descripción:</a:t>
            </a:r>
            <a:r>
              <a:rPr lang="es-ES" altLang="es-ES" sz="1600" dirty="0">
                <a:latin typeface="+mn-lt"/>
              </a:rPr>
              <a:t> Cuenta el número de características hoja en un FM. Las características hoja son aquellas que no tienen ninguna </a:t>
            </a:r>
            <a:r>
              <a:rPr lang="es-ES" altLang="es-ES" sz="1600" dirty="0" err="1">
                <a:latin typeface="+mn-lt"/>
              </a:rPr>
              <a:t>subcaracterística</a:t>
            </a:r>
            <a:r>
              <a:rPr lang="es-ES" altLang="es-ES" sz="1600" dirty="0">
                <a:latin typeface="+mn-lt"/>
              </a:rPr>
              <a:t>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Aplicación:</a:t>
            </a:r>
            <a:r>
              <a:rPr lang="es-ES" altLang="es-ES" sz="1600" dirty="0">
                <a:latin typeface="+mn-lt"/>
              </a:rPr>
              <a:t> Útil para identificar las opciones más específicas en una línea de productos.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Ejemplo:</a:t>
            </a:r>
            <a:r>
              <a:rPr lang="es-ES" altLang="es-ES" sz="1600" dirty="0">
                <a:latin typeface="+mn-lt"/>
              </a:rPr>
              <a:t>  En un FM, las características que se encuentran en la parte inferior de la jerarquía sin </a:t>
            </a:r>
            <a:r>
              <a:rPr lang="es-ES" altLang="es-ES" sz="1600" dirty="0" err="1">
                <a:latin typeface="+mn-lt"/>
              </a:rPr>
              <a:t>subcaracterísticas</a:t>
            </a:r>
            <a:r>
              <a:rPr lang="es-ES" altLang="es-ES" sz="1600" dirty="0">
                <a:latin typeface="+mn-lt"/>
              </a:rPr>
              <a:t> se cuentan como características hoja.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Plugin:</a:t>
            </a:r>
            <a:r>
              <a:rPr lang="es-ES" altLang="es-ES" sz="1600" dirty="0">
                <a:latin typeface="+mn-lt"/>
              </a:rPr>
              <a:t> FM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Nombre:</a:t>
            </a:r>
            <a:r>
              <a:rPr lang="es-ES" altLang="es-ES" sz="1600" dirty="0">
                <a:latin typeface="+mn-lt"/>
              </a:rPr>
              <a:t> </a:t>
            </a:r>
            <a:r>
              <a:rPr lang="es-ES" altLang="es-ES" sz="1600" b="1" dirty="0" err="1">
                <a:latin typeface="+mn-lt"/>
              </a:rPr>
              <a:t>FMCountLeafs</a:t>
            </a:r>
            <a:endParaRPr lang="es-ES" altLang="es-ES" sz="1600" b="1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Código: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7A84C16-1059-456B-8203-12D079C73B18}"/>
              </a:ext>
            </a:extLst>
          </p:cNvPr>
          <p:cNvSpPr/>
          <p:nvPr/>
        </p:nvSpPr>
        <p:spPr>
          <a:xfrm>
            <a:off x="5004048" y="3038872"/>
            <a:ext cx="3960440" cy="17363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78D3016-D6B4-4E6B-A8AE-276A02805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90" y="4840437"/>
            <a:ext cx="4619153" cy="27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891423"/>
      </p:ext>
    </p:extLst>
  </p:cSld>
  <p:clrMapOvr>
    <a:masterClrMapping/>
  </p:clrMapOvr>
  <p:transition>
    <p:rand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7548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Operaciones de análisis en </a:t>
            </a:r>
            <a:r>
              <a:rPr lang="es-ES" altLang="es-ES" sz="2400" b="1" dirty="0" err="1">
                <a:solidFill>
                  <a:srgbClr val="0000FF"/>
                </a:solidFill>
                <a:latin typeface="+mn-lt"/>
              </a:rPr>
              <a:t>Flamapy</a:t>
            </a:r>
            <a:endParaRPr lang="es-ES" altLang="es-ES" sz="240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A15D7B-11DD-44F4-9665-357701FD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613" y="1268760"/>
            <a:ext cx="4094875" cy="509117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42DD5D7-C503-4849-97EF-4EF62FA0DA0F}"/>
              </a:ext>
            </a:extLst>
          </p:cNvPr>
          <p:cNvSpPr txBox="1"/>
          <p:nvPr/>
        </p:nvSpPr>
        <p:spPr>
          <a:xfrm>
            <a:off x="0" y="1196752"/>
            <a:ext cx="5004048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Dead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Features </a:t>
            </a:r>
            <a:r>
              <a:rPr lang="es-ES" altLang="es-ES" sz="1600" dirty="0">
                <a:solidFill>
                  <a:srgbClr val="0000FF"/>
                </a:solidFill>
                <a:latin typeface="+mn-lt"/>
              </a:rPr>
              <a:t>(Características muertas):</a:t>
            </a: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Descripción:</a:t>
            </a:r>
            <a:r>
              <a:rPr lang="es-ES" altLang="es-ES" sz="1600" dirty="0">
                <a:latin typeface="+mn-lt"/>
              </a:rPr>
              <a:t> Identifica características que no pueden ser incluidas en ninguna configuración válida debido a restricciones y dependencias en el modelo. Estas suelen ser indicativas de errores en el FM.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Aplicación:</a:t>
            </a:r>
            <a:r>
              <a:rPr lang="es-ES" altLang="es-ES" sz="1600" dirty="0">
                <a:latin typeface="+mn-lt"/>
              </a:rPr>
              <a:t> Ayuda en la depuración y en asegurar la corrección del FM.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Ejemplo:</a:t>
            </a:r>
            <a:r>
              <a:rPr lang="es-ES" altLang="es-ES" sz="1600" dirty="0">
                <a:latin typeface="+mn-lt"/>
              </a:rPr>
              <a:t>  Una característica que está excluida por todas las demás características o que no puede ser seleccionada debido a restricciones contradictorias.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Plugin:</a:t>
            </a:r>
            <a:r>
              <a:rPr lang="es-ES" altLang="es-ES" sz="1600" dirty="0">
                <a:latin typeface="+mn-lt"/>
              </a:rPr>
              <a:t> SAT, BDD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Nombre:</a:t>
            </a:r>
            <a:r>
              <a:rPr lang="es-ES" altLang="es-ES" sz="1600" dirty="0">
                <a:latin typeface="+mn-lt"/>
              </a:rPr>
              <a:t> </a:t>
            </a:r>
            <a:r>
              <a:rPr lang="es-ES" altLang="es-ES" sz="1600" b="1" dirty="0" err="1">
                <a:latin typeface="+mn-lt"/>
              </a:rPr>
              <a:t>PySATDeadFeatures</a:t>
            </a:r>
            <a:r>
              <a:rPr lang="es-ES" altLang="es-ES" sz="1600" dirty="0">
                <a:latin typeface="+mn-lt"/>
              </a:rPr>
              <a:t>, </a:t>
            </a:r>
            <a:r>
              <a:rPr lang="es-ES" altLang="es-ES" sz="1600" dirty="0" err="1">
                <a:latin typeface="+mn-lt"/>
              </a:rPr>
              <a:t>BDDDeadFeatures</a:t>
            </a:r>
            <a:endParaRPr lang="es-ES" altLang="es-ES" sz="1600" b="1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Código: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7A84C16-1059-456B-8203-12D079C73B18}"/>
              </a:ext>
            </a:extLst>
          </p:cNvPr>
          <p:cNvSpPr/>
          <p:nvPr/>
        </p:nvSpPr>
        <p:spPr>
          <a:xfrm>
            <a:off x="5004048" y="3229372"/>
            <a:ext cx="3960440" cy="17363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176922A-CFA1-42DE-87B4-A1748DFA6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13" y="4519084"/>
            <a:ext cx="4771442" cy="84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72593"/>
      </p:ext>
    </p:extLst>
  </p:cSld>
  <p:clrMapOvr>
    <a:masterClrMapping/>
  </p:clrMapOvr>
  <p:transition>
    <p:rand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7548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Operaciones de análisis en </a:t>
            </a:r>
            <a:r>
              <a:rPr lang="es-ES" altLang="es-ES" sz="2400" b="1" dirty="0" err="1">
                <a:solidFill>
                  <a:srgbClr val="0000FF"/>
                </a:solidFill>
                <a:latin typeface="+mn-lt"/>
              </a:rPr>
              <a:t>Flamapy</a:t>
            </a:r>
            <a:endParaRPr lang="es-ES" altLang="es-ES" sz="240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A15D7B-11DD-44F4-9665-357701FD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613" y="1268760"/>
            <a:ext cx="4094875" cy="509117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42DD5D7-C503-4849-97EF-4EF62FA0DA0F}"/>
              </a:ext>
            </a:extLst>
          </p:cNvPr>
          <p:cNvSpPr txBox="1"/>
          <p:nvPr/>
        </p:nvSpPr>
        <p:spPr>
          <a:xfrm>
            <a:off x="0" y="1196752"/>
            <a:ext cx="5004048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Diagnosis </a:t>
            </a:r>
            <a:r>
              <a:rPr lang="es-ES" altLang="es-ES" sz="1600" dirty="0">
                <a:solidFill>
                  <a:srgbClr val="0000FF"/>
                </a:solidFill>
                <a:latin typeface="+mn-lt"/>
              </a:rPr>
              <a:t>(Características muertas):</a:t>
            </a: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Descripción:</a:t>
            </a:r>
            <a:r>
              <a:rPr lang="es-ES" altLang="es-ES" sz="1600" dirty="0">
                <a:latin typeface="+mn-lt"/>
              </a:rPr>
              <a:t> Analiza el FM para identificar y explicar inconsistencias o errores, proporcionando información sobre posibles soluciones.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Aplicación:</a:t>
            </a:r>
            <a:r>
              <a:rPr lang="es-ES" altLang="es-ES" sz="1600" dirty="0">
                <a:latin typeface="+mn-lt"/>
              </a:rPr>
              <a:t> Útil para la depuración y para mejorar la fiabilidad de los </a:t>
            </a:r>
            <a:r>
              <a:rPr lang="es-ES" altLang="es-ES" sz="1600" dirty="0" err="1">
                <a:latin typeface="+mn-lt"/>
              </a:rPr>
              <a:t>FMs</a:t>
            </a:r>
            <a:r>
              <a:rPr lang="es-ES" altLang="es-ES" sz="1600" dirty="0">
                <a:latin typeface="+mn-lt"/>
              </a:rPr>
              <a:t> al diagnosticar problemas y sugerir acciones correctivas.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Ejemplo:</a:t>
            </a:r>
            <a:r>
              <a:rPr lang="es-ES" altLang="es-ES" sz="1600" dirty="0">
                <a:latin typeface="+mn-lt"/>
              </a:rPr>
              <a:t>  Diagnosticar un FM de una aplicación de software para identificar y resolver restricciones o dependencias conflictivas.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Plugin:</a:t>
            </a:r>
            <a:r>
              <a:rPr lang="es-ES" altLang="es-ES" sz="1600" dirty="0">
                <a:latin typeface="+mn-lt"/>
              </a:rPr>
              <a:t> SAT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Nombre:</a:t>
            </a:r>
            <a:r>
              <a:rPr lang="es-ES" altLang="es-ES" sz="1600" dirty="0">
                <a:latin typeface="+mn-lt"/>
              </a:rPr>
              <a:t> </a:t>
            </a:r>
            <a:r>
              <a:rPr lang="es-ES" altLang="es-ES" sz="1600" b="1" dirty="0" err="1">
                <a:latin typeface="+mn-lt"/>
              </a:rPr>
              <a:t>PySATDiagnosis</a:t>
            </a:r>
            <a:endParaRPr lang="es-ES" altLang="es-ES" sz="1600" b="1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Código: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7A84C16-1059-456B-8203-12D079C73B18}"/>
              </a:ext>
            </a:extLst>
          </p:cNvPr>
          <p:cNvSpPr/>
          <p:nvPr/>
        </p:nvSpPr>
        <p:spPr>
          <a:xfrm>
            <a:off x="5004048" y="3419872"/>
            <a:ext cx="3960440" cy="17363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215DB59-4C62-4CC5-8634-9537F654B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4561969"/>
            <a:ext cx="4690101" cy="84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51242"/>
      </p:ext>
    </p:extLst>
  </p:cSld>
  <p:clrMapOvr>
    <a:masterClrMapping/>
  </p:clrMapOvr>
  <p:transition>
    <p:rand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7548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Operaciones de análisis en </a:t>
            </a:r>
            <a:r>
              <a:rPr lang="es-ES" altLang="es-ES" sz="2400" b="1" dirty="0" err="1">
                <a:solidFill>
                  <a:srgbClr val="0000FF"/>
                </a:solidFill>
                <a:latin typeface="+mn-lt"/>
              </a:rPr>
              <a:t>Flamapy</a:t>
            </a:r>
            <a:endParaRPr lang="es-ES" altLang="es-ES" sz="240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A15D7B-11DD-44F4-9665-357701FD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613" y="1268760"/>
            <a:ext cx="4094875" cy="509117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42DD5D7-C503-4849-97EF-4EF62FA0DA0F}"/>
              </a:ext>
            </a:extLst>
          </p:cNvPr>
          <p:cNvSpPr txBox="1"/>
          <p:nvPr/>
        </p:nvSpPr>
        <p:spPr>
          <a:xfrm>
            <a:off x="0" y="1196752"/>
            <a:ext cx="500404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Estimated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Number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of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Configurations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600" dirty="0">
                <a:solidFill>
                  <a:srgbClr val="0000FF"/>
                </a:solidFill>
                <a:latin typeface="+mn-lt"/>
              </a:rPr>
              <a:t>(Número estimado de configuraciones):</a:t>
            </a: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Descripción:</a:t>
            </a:r>
            <a:r>
              <a:rPr lang="es-ES" altLang="es-ES" sz="1600" dirty="0">
                <a:latin typeface="+mn-lt"/>
              </a:rPr>
              <a:t> Proporciona una estimación del número total de configuraciones diferentes que pueden generarse a partir de un FM, considerando todas las posibles combinaciones de características.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Aplicación:</a:t>
            </a:r>
            <a:r>
              <a:rPr lang="es-ES" altLang="es-ES" sz="1600" dirty="0">
                <a:latin typeface="+mn-lt"/>
              </a:rPr>
              <a:t> Útil para evaluar la variabilidad y la complejidad potencial de la línea de productos.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Ejemplo:</a:t>
            </a:r>
            <a:r>
              <a:rPr lang="es-ES" altLang="es-ES" sz="1600" dirty="0">
                <a:latin typeface="+mn-lt"/>
              </a:rPr>
              <a:t>  Un FM con numerosas características opcionales y alternativas tendrá un alto número estimado de configuraciones.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Plugin:</a:t>
            </a:r>
            <a:r>
              <a:rPr lang="es-ES" altLang="es-ES" sz="1600" dirty="0">
                <a:latin typeface="+mn-lt"/>
              </a:rPr>
              <a:t> FM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Nombre:</a:t>
            </a:r>
            <a:r>
              <a:rPr lang="es-ES" altLang="es-ES" sz="1600" dirty="0">
                <a:latin typeface="+mn-lt"/>
              </a:rPr>
              <a:t> </a:t>
            </a:r>
            <a:r>
              <a:rPr lang="es-ES" altLang="es-ES" sz="1600" b="1" dirty="0" err="1">
                <a:latin typeface="+mn-lt"/>
              </a:rPr>
              <a:t>FMEstimatedConfigurationsNumber</a:t>
            </a:r>
            <a:endParaRPr lang="es-ES" altLang="es-ES" sz="1600" b="1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Código: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7A84C16-1059-456B-8203-12D079C73B18}"/>
              </a:ext>
            </a:extLst>
          </p:cNvPr>
          <p:cNvSpPr/>
          <p:nvPr/>
        </p:nvSpPr>
        <p:spPr>
          <a:xfrm>
            <a:off x="5004048" y="3619897"/>
            <a:ext cx="3960440" cy="17363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887043B-B6F2-4F0C-97E3-BFABB2E1B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44" y="4798406"/>
            <a:ext cx="4754588" cy="23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165378"/>
      </p:ext>
    </p:extLst>
  </p:cSld>
  <p:clrMapOvr>
    <a:masterClrMapping/>
  </p:clrMapOvr>
  <p:transition>
    <p:rand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7548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Operaciones de análisis en </a:t>
            </a:r>
            <a:r>
              <a:rPr lang="es-ES" altLang="es-ES" sz="2400" b="1" dirty="0" err="1">
                <a:solidFill>
                  <a:srgbClr val="0000FF"/>
                </a:solidFill>
                <a:latin typeface="+mn-lt"/>
              </a:rPr>
              <a:t>Flamapy</a:t>
            </a:r>
            <a:endParaRPr lang="es-ES" altLang="es-ES" sz="240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A15D7B-11DD-44F4-9665-357701FD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613" y="1268760"/>
            <a:ext cx="4094875" cy="509117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42DD5D7-C503-4849-97EF-4EF62FA0DA0F}"/>
              </a:ext>
            </a:extLst>
          </p:cNvPr>
          <p:cNvSpPr txBox="1"/>
          <p:nvPr/>
        </p:nvSpPr>
        <p:spPr>
          <a:xfrm>
            <a:off x="0" y="1196752"/>
            <a:ext cx="500404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False </a:t>
            </a: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Optional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Features </a:t>
            </a:r>
            <a:r>
              <a:rPr lang="es-ES" altLang="es-ES" sz="1600" dirty="0">
                <a:solidFill>
                  <a:srgbClr val="0000FF"/>
                </a:solidFill>
                <a:latin typeface="+mn-lt"/>
              </a:rPr>
              <a:t>(Características opcionales falsas):</a:t>
            </a: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Descripción:</a:t>
            </a:r>
            <a:r>
              <a:rPr lang="es-ES" altLang="es-ES" sz="1600" dirty="0">
                <a:latin typeface="+mn-lt"/>
              </a:rPr>
              <a:t> Identifica características que parecen ser opcionales pero, debido a restricciones y dependencias en el FM, deben incluirse en cada configuración válida de producto. Estas características suelen ser indicativas de errores en el modelado.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Aplicación:</a:t>
            </a:r>
            <a:r>
              <a:rPr lang="es-ES" altLang="es-ES" sz="1600" dirty="0">
                <a:latin typeface="+mn-lt"/>
              </a:rPr>
              <a:t> Ayuda en la depuración de </a:t>
            </a:r>
            <a:r>
              <a:rPr lang="es-ES" altLang="es-ES" sz="1600" dirty="0" err="1">
                <a:latin typeface="+mn-lt"/>
              </a:rPr>
              <a:t>FMs</a:t>
            </a:r>
            <a:r>
              <a:rPr lang="es-ES" altLang="es-ES" sz="1600" dirty="0">
                <a:latin typeface="+mn-lt"/>
              </a:rPr>
              <a:t> para asegurar que las características opcionales se comporten como se espera.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Ejemplo:</a:t>
            </a:r>
            <a:r>
              <a:rPr lang="es-ES" altLang="es-ES" sz="1600" dirty="0">
                <a:latin typeface="+mn-lt"/>
              </a:rPr>
              <a:t>  Una característica que está marcada como opcional pero es requerida por todas las configuraciones de producto debido a una restricción con otras características obligatorias.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Plugin:</a:t>
            </a:r>
            <a:r>
              <a:rPr lang="es-ES" altLang="es-ES" sz="1600" dirty="0">
                <a:latin typeface="+mn-lt"/>
              </a:rPr>
              <a:t> SAT, BDD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Nombre:</a:t>
            </a:r>
            <a:r>
              <a:rPr lang="es-ES" altLang="es-ES" sz="1600" dirty="0">
                <a:latin typeface="+mn-lt"/>
              </a:rPr>
              <a:t> </a:t>
            </a:r>
            <a:r>
              <a:rPr lang="es-ES" altLang="es-ES" sz="1600" b="1" dirty="0" err="1">
                <a:latin typeface="+mn-lt"/>
              </a:rPr>
              <a:t>PySATFalseOptionalFeatures</a:t>
            </a:r>
            <a:r>
              <a:rPr lang="es-ES" altLang="es-ES" sz="1600" dirty="0">
                <a:latin typeface="+mn-lt"/>
              </a:rPr>
              <a:t>, </a:t>
            </a:r>
            <a:r>
              <a:rPr lang="es-ES" altLang="es-ES" sz="1600" dirty="0" err="1">
                <a:latin typeface="+mn-lt"/>
              </a:rPr>
              <a:t>BDDFalseOptionalFeatures</a:t>
            </a:r>
            <a:endParaRPr lang="es-ES" altLang="es-ES" sz="1600" b="1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Código: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7A84C16-1059-456B-8203-12D079C73B18}"/>
              </a:ext>
            </a:extLst>
          </p:cNvPr>
          <p:cNvSpPr/>
          <p:nvPr/>
        </p:nvSpPr>
        <p:spPr>
          <a:xfrm>
            <a:off x="5004048" y="3810397"/>
            <a:ext cx="3960440" cy="17363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C17E8B9-2496-4338-89CB-1290DEA30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12" y="5733256"/>
            <a:ext cx="4654078" cy="72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46200"/>
      </p:ext>
    </p:extLst>
  </p:cSld>
  <p:clrMapOvr>
    <a:masterClrMapping/>
  </p:clrMapOvr>
  <p:transition>
    <p:rand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7548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Operaciones de análisis en </a:t>
            </a:r>
            <a:r>
              <a:rPr lang="es-ES" altLang="es-ES" sz="2400" b="1" dirty="0" err="1">
                <a:solidFill>
                  <a:srgbClr val="0000FF"/>
                </a:solidFill>
                <a:latin typeface="+mn-lt"/>
              </a:rPr>
              <a:t>Flamapy</a:t>
            </a:r>
            <a:endParaRPr lang="es-ES" altLang="es-ES" sz="240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A15D7B-11DD-44F4-9665-357701FD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613" y="1268760"/>
            <a:ext cx="4094875" cy="509117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42DD5D7-C503-4849-97EF-4EF62FA0DA0F}"/>
              </a:ext>
            </a:extLst>
          </p:cNvPr>
          <p:cNvSpPr txBox="1"/>
          <p:nvPr/>
        </p:nvSpPr>
        <p:spPr>
          <a:xfrm>
            <a:off x="0" y="1196752"/>
            <a:ext cx="500404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Feature </a:t>
            </a: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Ancestors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600" dirty="0">
                <a:solidFill>
                  <a:srgbClr val="0000FF"/>
                </a:solidFill>
                <a:latin typeface="+mn-lt"/>
              </a:rPr>
              <a:t>(Ancestros de una característica):</a:t>
            </a: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Descripción:</a:t>
            </a:r>
            <a:r>
              <a:rPr lang="es-ES" altLang="es-ES" sz="1600" dirty="0">
                <a:latin typeface="+mn-lt"/>
              </a:rPr>
              <a:t> Identifica todos los ancestros de una característica dada en el FM. Los ancestros son características que están jerárquicamente por encima de la característica dada.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Aplicación:</a:t>
            </a:r>
            <a:r>
              <a:rPr lang="es-ES" altLang="es-ES" sz="1600" dirty="0">
                <a:latin typeface="+mn-lt"/>
              </a:rPr>
              <a:t> Ayuda a comprender la estructura jerárquica y las dependencias de las características.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Ejemplo:</a:t>
            </a:r>
            <a:r>
              <a:rPr lang="es-ES" altLang="es-ES" sz="1600" dirty="0">
                <a:latin typeface="+mn-lt"/>
              </a:rPr>
              <a:t>  Para una característica dada, listar todas las características padre hasta la raíz.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Plugin:</a:t>
            </a:r>
            <a:r>
              <a:rPr lang="es-ES" altLang="es-ES" sz="1600" dirty="0">
                <a:latin typeface="+mn-lt"/>
              </a:rPr>
              <a:t> FM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Nombre:</a:t>
            </a:r>
            <a:r>
              <a:rPr lang="es-ES" altLang="es-ES" sz="1600" dirty="0">
                <a:latin typeface="+mn-lt"/>
              </a:rPr>
              <a:t> </a:t>
            </a:r>
            <a:r>
              <a:rPr lang="es-ES" altLang="es-ES" sz="1600" b="1" dirty="0" err="1">
                <a:latin typeface="+mn-lt"/>
              </a:rPr>
              <a:t>FMFeatureAncestors</a:t>
            </a:r>
            <a:endParaRPr lang="es-ES" altLang="es-ES" sz="1600" b="1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Código: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7A84C16-1059-456B-8203-12D079C73B18}"/>
              </a:ext>
            </a:extLst>
          </p:cNvPr>
          <p:cNvSpPr/>
          <p:nvPr/>
        </p:nvSpPr>
        <p:spPr>
          <a:xfrm>
            <a:off x="5004048" y="4000897"/>
            <a:ext cx="3960440" cy="17363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278B7C6-33FC-4688-BEDE-7CD9B1049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4797660"/>
            <a:ext cx="4603534" cy="87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02878"/>
      </p:ext>
    </p:extLst>
  </p:cSld>
  <p:clrMapOvr>
    <a:masterClrMapping/>
  </p:clrMapOvr>
  <p:transition>
    <p:rand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7548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Operaciones de análisis en </a:t>
            </a:r>
            <a:r>
              <a:rPr lang="es-ES" altLang="es-ES" sz="2400" b="1" dirty="0" err="1">
                <a:solidFill>
                  <a:srgbClr val="0000FF"/>
                </a:solidFill>
                <a:latin typeface="+mn-lt"/>
              </a:rPr>
              <a:t>Flamapy</a:t>
            </a:r>
            <a:endParaRPr lang="es-ES" altLang="es-ES" sz="240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A15D7B-11DD-44F4-9665-357701FD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613" y="1268760"/>
            <a:ext cx="4094875" cy="509117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42DD5D7-C503-4849-97EF-4EF62FA0DA0F}"/>
              </a:ext>
            </a:extLst>
          </p:cNvPr>
          <p:cNvSpPr txBox="1"/>
          <p:nvPr/>
        </p:nvSpPr>
        <p:spPr>
          <a:xfrm>
            <a:off x="0" y="1196752"/>
            <a:ext cx="500404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Feature </a:t>
            </a: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Inclusion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Probability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600" dirty="0">
                <a:solidFill>
                  <a:srgbClr val="0000FF"/>
                </a:solidFill>
                <a:latin typeface="+mn-lt"/>
              </a:rPr>
              <a:t>(Probabilidad de inclusión de características):</a:t>
            </a: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Descripción:</a:t>
            </a:r>
            <a:r>
              <a:rPr lang="es-ES" altLang="es-ES" sz="1600" dirty="0">
                <a:latin typeface="+mn-lt"/>
              </a:rPr>
              <a:t> Calcula la probabilidad de que cada característica sea incluida en una configuración válida.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Aplicación:</a:t>
            </a:r>
            <a:r>
              <a:rPr lang="es-ES" altLang="es-ES" sz="1600" dirty="0">
                <a:latin typeface="+mn-lt"/>
              </a:rPr>
              <a:t> Útil para entender la probabilidad de incluir una característica en todas las configuraciones válidas, ayudando en la priorización de características y en la toma de decisiones.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Ejemplo:</a:t>
            </a:r>
            <a:r>
              <a:rPr lang="es-ES" altLang="es-ES" sz="1600" dirty="0">
                <a:latin typeface="+mn-lt"/>
              </a:rPr>
              <a:t>  Determinar la probabilidad de que la característica “GPS” esté incluida en todas las configuraciones válidas de un FM de automóviles.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Plugin:</a:t>
            </a:r>
            <a:r>
              <a:rPr lang="es-ES" altLang="es-ES" sz="1600" dirty="0">
                <a:latin typeface="+mn-lt"/>
              </a:rPr>
              <a:t> BDD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Nombre:</a:t>
            </a:r>
            <a:r>
              <a:rPr lang="es-ES" altLang="es-ES" sz="1600" dirty="0">
                <a:latin typeface="+mn-lt"/>
              </a:rPr>
              <a:t> </a:t>
            </a:r>
            <a:r>
              <a:rPr lang="es-ES" altLang="es-ES" sz="1600" b="1" dirty="0" err="1">
                <a:latin typeface="+mn-lt"/>
              </a:rPr>
              <a:t>BDDFeatureInclusionProbability</a:t>
            </a:r>
            <a:endParaRPr lang="es-ES" altLang="es-ES" sz="1600" b="1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Código: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7A84C16-1059-456B-8203-12D079C73B18}"/>
              </a:ext>
            </a:extLst>
          </p:cNvPr>
          <p:cNvSpPr/>
          <p:nvPr/>
        </p:nvSpPr>
        <p:spPr>
          <a:xfrm>
            <a:off x="5004048" y="4191397"/>
            <a:ext cx="3960440" cy="17363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D8FA585-69C2-488B-B299-CF9867460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7" y="4801468"/>
            <a:ext cx="4899677" cy="72008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9D479EF-1523-4816-A457-A5F600D1B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7303" y="5273160"/>
            <a:ext cx="2529861" cy="127007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9B87CE0-10AC-456D-A21D-562CD03DB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8135" y="6550917"/>
            <a:ext cx="2094778" cy="15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43151"/>
      </p:ext>
    </p:extLst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3619A09-898F-427A-948E-C768D9BD2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2.1 </a:t>
            </a:r>
            <a:r>
              <a:rPr lang="en-US" dirty="0" err="1"/>
              <a:t>Modelado</a:t>
            </a:r>
            <a:r>
              <a:rPr lang="en-US" dirty="0"/>
              <a:t> de la </a:t>
            </a:r>
            <a:r>
              <a:rPr lang="en-US" dirty="0" err="1"/>
              <a:t>variabilidad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DAAB505-2AEB-4552-9EFD-C3B8EC1CFDB4}"/>
              </a:ext>
            </a:extLst>
          </p:cNvPr>
          <p:cNvSpPr txBox="1"/>
          <p:nvPr/>
        </p:nvSpPr>
        <p:spPr>
          <a:xfrm>
            <a:off x="0" y="908050"/>
            <a:ext cx="9144000" cy="59705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defRPr/>
            </a:pPr>
            <a:r>
              <a:rPr lang="es-ES" altLang="es-ES" b="1" i="1" dirty="0">
                <a:solidFill>
                  <a:srgbClr val="0000FF"/>
                </a:solidFill>
                <a:latin typeface="+mn-lt"/>
              </a:rPr>
              <a:t>Feature </a:t>
            </a:r>
            <a:r>
              <a:rPr lang="es-ES" altLang="es-ES" b="1" i="1" dirty="0" err="1">
                <a:solidFill>
                  <a:srgbClr val="0000FF"/>
                </a:solidFill>
                <a:latin typeface="+mn-lt"/>
              </a:rPr>
              <a:t>model</a:t>
            </a:r>
            <a:r>
              <a:rPr lang="es-ES" altLang="es-ES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(</a:t>
            </a:r>
            <a:r>
              <a:rPr lang="es-ES" altLang="es-ES" b="1" dirty="0">
                <a:solidFill>
                  <a:srgbClr val="0000FF"/>
                </a:solidFill>
                <a:latin typeface="+mn-lt"/>
              </a:rPr>
              <a:t>FM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, Modelo de características): </a:t>
            </a:r>
            <a:r>
              <a:rPr lang="es-ES" kern="0" dirty="0">
                <a:latin typeface="+mn-lt"/>
              </a:rPr>
              <a:t>Modelo que documenta las características de una SPL y las relaciones entre ellas.</a:t>
            </a:r>
          </a:p>
          <a:p>
            <a:pPr algn="just">
              <a:defRPr/>
            </a:pPr>
            <a:endParaRPr lang="es-ES" kern="0" dirty="0">
              <a:latin typeface="+mn-lt"/>
            </a:endParaRPr>
          </a:p>
          <a:p>
            <a:pPr algn="just">
              <a:defRPr/>
            </a:pPr>
            <a:r>
              <a:rPr lang="es-ES" kern="0" dirty="0">
                <a:latin typeface="+mn-lt"/>
              </a:rPr>
              <a:t>Las características suelen representar abstracciones del domino.</a:t>
            </a:r>
          </a:p>
          <a:p>
            <a:pPr algn="just">
              <a:defRPr/>
            </a:pPr>
            <a:endParaRPr lang="es-ES" kern="0" dirty="0">
              <a:latin typeface="+mn-lt"/>
            </a:endParaRPr>
          </a:p>
          <a:p>
            <a:pPr algn="just">
              <a:defRPr/>
            </a:pPr>
            <a:r>
              <a:rPr lang="es-ES" u="sng" kern="0" dirty="0">
                <a:latin typeface="+mn-lt"/>
              </a:rPr>
              <a:t>Propiedades de las características: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sz="1400" kern="0" dirty="0">
                <a:latin typeface="+mn-lt"/>
              </a:rPr>
              <a:t>Nombre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sz="1400" kern="0" dirty="0">
                <a:latin typeface="+mn-lt"/>
              </a:rPr>
              <a:t>Descripción y requisitos asociados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sz="1400" kern="0" dirty="0">
                <a:latin typeface="+mn-lt"/>
              </a:rPr>
              <a:t>Relaciones con otras características (jerarquía, orden, agrupamiento)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sz="1400" kern="0" dirty="0">
                <a:latin typeface="+mn-lt"/>
              </a:rPr>
              <a:t>Dependencias externas (recursos requeridos, </a:t>
            </a:r>
            <a:r>
              <a:rPr lang="es-ES" sz="1400" kern="0" dirty="0" err="1">
                <a:latin typeface="+mn-lt"/>
              </a:rPr>
              <a:t>e.g</a:t>
            </a:r>
            <a:r>
              <a:rPr lang="es-ES" sz="1400" kern="0" dirty="0">
                <a:latin typeface="+mn-lt"/>
              </a:rPr>
              <a:t>., hardware)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sz="1400" kern="0" dirty="0">
                <a:latin typeface="+mn-lt"/>
              </a:rPr>
              <a:t>Partes interesadas involucradas (</a:t>
            </a:r>
            <a:r>
              <a:rPr lang="es-ES" sz="1400" i="1" kern="0" dirty="0" err="1">
                <a:latin typeface="+mn-lt"/>
              </a:rPr>
              <a:t>stakeholders</a:t>
            </a:r>
            <a:r>
              <a:rPr lang="es-ES" sz="1400" kern="0" dirty="0">
                <a:latin typeface="+mn-lt"/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sz="1400" kern="0" dirty="0">
                <a:latin typeface="+mn-lt"/>
              </a:rPr>
              <a:t>Costos estimados de implementación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sz="1400" kern="0" dirty="0">
                <a:latin typeface="+mn-lt"/>
              </a:rPr>
              <a:t>Usuarios potencialmente interesados e ingresos estimados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sz="1400" kern="0" dirty="0">
                <a:latin typeface="+mn-lt"/>
              </a:rPr>
              <a:t>Información de configuración (</a:t>
            </a:r>
            <a:r>
              <a:rPr lang="es-ES" sz="1400" kern="0" dirty="0" err="1">
                <a:latin typeface="+mn-lt"/>
              </a:rPr>
              <a:t>e.g</a:t>
            </a:r>
            <a:r>
              <a:rPr lang="es-ES" sz="1400" kern="0" dirty="0">
                <a:latin typeface="+mn-lt"/>
              </a:rPr>
              <a:t>., “activada por defecto”)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sz="1400" kern="0" dirty="0">
                <a:latin typeface="+mn-lt"/>
              </a:rPr>
              <a:t>Restricciones (</a:t>
            </a:r>
            <a:r>
              <a:rPr lang="es-ES" sz="1400" kern="0" dirty="0" err="1">
                <a:latin typeface="+mn-lt"/>
              </a:rPr>
              <a:t>e.g</a:t>
            </a:r>
            <a:r>
              <a:rPr lang="es-ES" sz="1400" kern="0" dirty="0">
                <a:latin typeface="+mn-lt"/>
              </a:rPr>
              <a:t>., “requiere la característica X”, “excluye la característica Y”)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sz="1400" kern="0" dirty="0">
                <a:latin typeface="+mn-lt"/>
              </a:rPr>
              <a:t>Especificaciones de comportamiento </a:t>
            </a:r>
          </a:p>
          <a:p>
            <a:pPr lvl="1" algn="just">
              <a:defRPr/>
            </a:pPr>
            <a:r>
              <a:rPr lang="es-ES" sz="1400" kern="0" dirty="0">
                <a:latin typeface="+mn-lt"/>
              </a:rPr>
              <a:t>(</a:t>
            </a:r>
            <a:r>
              <a:rPr lang="es-ES" sz="1400" kern="0" dirty="0" err="1">
                <a:latin typeface="+mn-lt"/>
              </a:rPr>
              <a:t>e.g</a:t>
            </a:r>
            <a:r>
              <a:rPr lang="es-ES" sz="1400" kern="0" dirty="0">
                <a:latin typeface="+mn-lt"/>
              </a:rPr>
              <a:t>., invariantes, precondiciones, postcondiciones)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sz="1400" kern="0" dirty="0">
                <a:latin typeface="+mn-lt"/>
              </a:rPr>
              <a:t>Efectos sobre propiedades no funcionales </a:t>
            </a:r>
          </a:p>
          <a:p>
            <a:pPr lvl="1" algn="just">
              <a:defRPr/>
            </a:pPr>
            <a:r>
              <a:rPr lang="es-ES" sz="1400" kern="0" dirty="0">
                <a:latin typeface="+mn-lt"/>
              </a:rPr>
              <a:t>(</a:t>
            </a:r>
            <a:r>
              <a:rPr lang="es-ES" sz="1400" kern="0" dirty="0" err="1">
                <a:latin typeface="+mn-lt"/>
              </a:rPr>
              <a:t>e.g</a:t>
            </a:r>
            <a:r>
              <a:rPr lang="es-ES" sz="1400" kern="0" dirty="0">
                <a:latin typeface="+mn-lt"/>
              </a:rPr>
              <a:t>., “mejora el rendimiento y aumenta el consumo de energía”)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sz="1400" kern="0" dirty="0">
                <a:latin typeface="+mn-lt"/>
              </a:rPr>
              <a:t>Atributos adicionales para personalización (</a:t>
            </a:r>
            <a:r>
              <a:rPr lang="es-ES" sz="1400" kern="0" dirty="0" err="1">
                <a:latin typeface="+mn-lt"/>
              </a:rPr>
              <a:t>e.g</a:t>
            </a:r>
            <a:r>
              <a:rPr lang="es-ES" sz="1400" kern="0" dirty="0">
                <a:latin typeface="+mn-lt"/>
              </a:rPr>
              <a:t>., número, parámetros textuales)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sz="1400" kern="0" dirty="0">
                <a:latin typeface="+mn-lt"/>
              </a:rPr>
              <a:t>Interacciones potencias entre características.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endParaRPr lang="es-ES" sz="1400" kern="0" dirty="0">
              <a:latin typeface="+mn-lt"/>
            </a:endParaRPr>
          </a:p>
          <a:p>
            <a:pPr algn="just">
              <a:defRPr/>
            </a:pPr>
            <a:r>
              <a:rPr lang="es-ES" kern="0" dirty="0">
                <a:latin typeface="+mn-lt"/>
              </a:rPr>
              <a:t>El FM describe las relaciones entre las características y define qué selecciones de características son válidas (i.e., determina el conjunto de productos válidos que pueden generarse).</a:t>
            </a:r>
          </a:p>
          <a:p>
            <a:pPr algn="just">
              <a:defRPr/>
            </a:pPr>
            <a:endParaRPr lang="es-ES" sz="1400" kern="0" dirty="0">
              <a:latin typeface="+mn-lt"/>
            </a:endParaRPr>
          </a:p>
        </p:txBody>
      </p:sp>
      <p:pic>
        <p:nvPicPr>
          <p:cNvPr id="35844" name="Imagen 3">
            <a:extLst>
              <a:ext uri="{FF2B5EF4-FFF2-40B4-BE49-F238E27FC236}">
                <a16:creationId xmlns:a16="http://schemas.microsoft.com/office/drawing/2014/main" id="{69994351-053E-44B3-A113-9F7D97129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013" y="1557338"/>
            <a:ext cx="2779712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Imagen 11">
            <a:extLst>
              <a:ext uri="{FF2B5EF4-FFF2-40B4-BE49-F238E27FC236}">
                <a16:creationId xmlns:a16="http://schemas.microsoft.com/office/drawing/2014/main" id="{5E606FA8-FA6A-4A3C-B34A-95CD47C43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025" y="2133600"/>
            <a:ext cx="1576388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7548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Operaciones de análisis en </a:t>
            </a:r>
            <a:r>
              <a:rPr lang="es-ES" altLang="es-ES" sz="2400" b="1" dirty="0" err="1">
                <a:solidFill>
                  <a:srgbClr val="0000FF"/>
                </a:solidFill>
                <a:latin typeface="+mn-lt"/>
              </a:rPr>
              <a:t>Flamapy</a:t>
            </a:r>
            <a:endParaRPr lang="es-ES" altLang="es-ES" sz="240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A15D7B-11DD-44F4-9665-357701FD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613" y="1268760"/>
            <a:ext cx="4094875" cy="509117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42DD5D7-C503-4849-97EF-4EF62FA0DA0F}"/>
              </a:ext>
            </a:extLst>
          </p:cNvPr>
          <p:cNvSpPr txBox="1"/>
          <p:nvPr/>
        </p:nvSpPr>
        <p:spPr>
          <a:xfrm>
            <a:off x="0" y="1196752"/>
            <a:ext cx="5004048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Filter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600" dirty="0">
                <a:solidFill>
                  <a:srgbClr val="0000FF"/>
                </a:solidFill>
                <a:latin typeface="+mn-lt"/>
              </a:rPr>
              <a:t>(Filtrado):</a:t>
            </a: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Descripción:</a:t>
            </a:r>
            <a:r>
              <a:rPr lang="es-ES" altLang="es-ES" sz="1600" dirty="0">
                <a:latin typeface="+mn-lt"/>
              </a:rPr>
              <a:t> Filtra y selecciona un subconjunto de configuraciones según los criterios especificados. </a:t>
            </a:r>
            <a:r>
              <a:rPr lang="es-ES" altLang="es-ES" sz="1600" u="sng" dirty="0">
                <a:latin typeface="+mn-lt"/>
              </a:rPr>
              <a:t>Aplicación:</a:t>
            </a:r>
            <a:r>
              <a:rPr lang="es-ES" altLang="es-ES" sz="1600" dirty="0">
                <a:latin typeface="+mn-lt"/>
              </a:rPr>
              <a:t> Ayuda a reducir las configuraciones posibles a aquellas que cumplen con ciertos requisitos. Útil para personalizar y generar configuraciones específicas de productos.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Ejemplo:</a:t>
            </a:r>
            <a:r>
              <a:rPr lang="es-ES" altLang="es-ES" sz="1600" dirty="0">
                <a:latin typeface="+mn-lt"/>
              </a:rPr>
              <a:t>  Filtrar configuraciones para incluir solo aquellas que soportan una pantalla de alta resolución y GPS.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Plugin:</a:t>
            </a:r>
            <a:r>
              <a:rPr lang="es-ES" altLang="es-ES" sz="1600" dirty="0">
                <a:latin typeface="+mn-lt"/>
              </a:rPr>
              <a:t> SAT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Nombre:</a:t>
            </a:r>
            <a:r>
              <a:rPr lang="es-ES" altLang="es-ES" sz="1600" dirty="0">
                <a:latin typeface="+mn-lt"/>
              </a:rPr>
              <a:t> </a:t>
            </a:r>
            <a:r>
              <a:rPr lang="es-ES" altLang="es-ES" sz="1600" b="1" dirty="0" err="1">
                <a:latin typeface="+mn-lt"/>
              </a:rPr>
              <a:t>PySATFilter</a:t>
            </a:r>
            <a:endParaRPr lang="es-ES" altLang="es-ES" sz="1600" b="1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Código: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7A84C16-1059-456B-8203-12D079C73B18}"/>
              </a:ext>
            </a:extLst>
          </p:cNvPr>
          <p:cNvSpPr/>
          <p:nvPr/>
        </p:nvSpPr>
        <p:spPr>
          <a:xfrm>
            <a:off x="5004048" y="4394597"/>
            <a:ext cx="3960440" cy="17363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43E48B4-3949-4015-B43A-D0D717856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56" y="4601309"/>
            <a:ext cx="4738632" cy="138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08922"/>
      </p:ext>
    </p:extLst>
  </p:cSld>
  <p:clrMapOvr>
    <a:masterClrMapping/>
  </p:clrMapOvr>
  <p:transition>
    <p:random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7548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Operaciones de análisis en </a:t>
            </a:r>
            <a:r>
              <a:rPr lang="es-ES" altLang="es-ES" sz="2400" b="1" dirty="0" err="1">
                <a:solidFill>
                  <a:srgbClr val="0000FF"/>
                </a:solidFill>
                <a:latin typeface="+mn-lt"/>
              </a:rPr>
              <a:t>Flamapy</a:t>
            </a:r>
            <a:endParaRPr lang="es-ES" altLang="es-ES" sz="240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A15D7B-11DD-44F4-9665-357701FD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613" y="1268760"/>
            <a:ext cx="4094875" cy="509117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42DD5D7-C503-4849-97EF-4EF62FA0DA0F}"/>
              </a:ext>
            </a:extLst>
          </p:cNvPr>
          <p:cNvSpPr txBox="1"/>
          <p:nvPr/>
        </p:nvSpPr>
        <p:spPr>
          <a:xfrm>
            <a:off x="0" y="1196752"/>
            <a:ext cx="5004048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Homogeneity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600" dirty="0">
                <a:solidFill>
                  <a:srgbClr val="0000FF"/>
                </a:solidFill>
                <a:latin typeface="+mn-lt"/>
              </a:rPr>
              <a:t>(Homogeneidad):</a:t>
            </a: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Descripción:</a:t>
            </a:r>
            <a:r>
              <a:rPr lang="es-ES" altLang="es-ES" sz="1600" dirty="0">
                <a:latin typeface="+mn-lt"/>
              </a:rPr>
              <a:t> Mide la uniformidad de la distribución de características en todas las configuraciones válidas.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Aplicación:</a:t>
            </a:r>
            <a:r>
              <a:rPr lang="es-ES" altLang="es-ES" sz="1600" dirty="0">
                <a:latin typeface="+mn-lt"/>
              </a:rPr>
              <a:t> Útil para evaluar si ciertas características están consistentemente incluidas o excluidas en las configuraciones, lo que indica estabilidad o variabilidad dentro de la línea de productos.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Ejemplo:</a:t>
            </a:r>
            <a:r>
              <a:rPr lang="es-ES" altLang="es-ES" sz="1600" dirty="0">
                <a:latin typeface="+mn-lt"/>
              </a:rPr>
              <a:t>  Evaluar si ciertas características están presentes de manera consistente en todas las configuraciones de una SPL.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Plugin:</a:t>
            </a:r>
            <a:r>
              <a:rPr lang="es-ES" altLang="es-ES" sz="1600" dirty="0">
                <a:latin typeface="+mn-lt"/>
              </a:rPr>
              <a:t> BDD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Nombre:</a:t>
            </a:r>
            <a:r>
              <a:rPr lang="es-ES" altLang="es-ES" sz="1600" dirty="0">
                <a:latin typeface="+mn-lt"/>
              </a:rPr>
              <a:t> </a:t>
            </a:r>
            <a:r>
              <a:rPr lang="es-ES" altLang="es-ES" sz="1600" b="1" dirty="0" err="1">
                <a:latin typeface="+mn-lt"/>
              </a:rPr>
              <a:t>BDDHomogeneity</a:t>
            </a:r>
            <a:endParaRPr lang="es-ES" altLang="es-ES" sz="1600" b="1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Código: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7A84C16-1059-456B-8203-12D079C73B18}"/>
              </a:ext>
            </a:extLst>
          </p:cNvPr>
          <p:cNvSpPr/>
          <p:nvPr/>
        </p:nvSpPr>
        <p:spPr>
          <a:xfrm>
            <a:off x="5004048" y="4585097"/>
            <a:ext cx="3960440" cy="17363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D7D6EF8-A73E-4070-827B-0EDC884F0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4660577"/>
            <a:ext cx="4690101" cy="86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21254"/>
      </p:ext>
    </p:extLst>
  </p:cSld>
  <p:clrMapOvr>
    <a:masterClrMapping/>
  </p:clrMapOvr>
  <p:transition>
    <p:random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7548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Operaciones de análisis en </a:t>
            </a:r>
            <a:r>
              <a:rPr lang="es-ES" altLang="es-ES" sz="2400" b="1" dirty="0" err="1">
                <a:solidFill>
                  <a:srgbClr val="0000FF"/>
                </a:solidFill>
                <a:latin typeface="+mn-lt"/>
              </a:rPr>
              <a:t>Flamapy</a:t>
            </a:r>
            <a:endParaRPr lang="es-ES" altLang="es-ES" sz="240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A15D7B-11DD-44F4-9665-357701FD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613" y="1268760"/>
            <a:ext cx="4094875" cy="509117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42DD5D7-C503-4849-97EF-4EF62FA0DA0F}"/>
              </a:ext>
            </a:extLst>
          </p:cNvPr>
          <p:cNvSpPr txBox="1"/>
          <p:nvPr/>
        </p:nvSpPr>
        <p:spPr>
          <a:xfrm>
            <a:off x="0" y="1196752"/>
            <a:ext cx="500404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Leaf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Features </a:t>
            </a:r>
            <a:r>
              <a:rPr lang="es-ES" altLang="es-ES" sz="1600" dirty="0">
                <a:solidFill>
                  <a:srgbClr val="0000FF"/>
                </a:solidFill>
                <a:latin typeface="+mn-lt"/>
              </a:rPr>
              <a:t>(Características hoja):</a:t>
            </a: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Descripción:</a:t>
            </a:r>
            <a:r>
              <a:rPr lang="es-ES" altLang="es-ES" sz="1600" dirty="0">
                <a:latin typeface="+mn-lt"/>
              </a:rPr>
              <a:t> Identifica todas las características hoja en el FM. Las características hoja son aquellas que no tienen </a:t>
            </a:r>
            <a:r>
              <a:rPr lang="es-ES" altLang="es-ES" sz="1600" dirty="0" err="1">
                <a:latin typeface="+mn-lt"/>
              </a:rPr>
              <a:t>subcaracterísticas</a:t>
            </a:r>
            <a:r>
              <a:rPr lang="es-ES" altLang="es-ES" sz="1600" dirty="0">
                <a:latin typeface="+mn-lt"/>
              </a:rPr>
              <a:t> y representan las opciones más específicas en una línea de productos.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Aplicación:</a:t>
            </a:r>
            <a:r>
              <a:rPr lang="es-ES" altLang="es-ES" sz="1600" dirty="0">
                <a:latin typeface="+mn-lt"/>
              </a:rPr>
              <a:t> Útil para identificar las características finales que definen los detalles específicos de un producto.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Ejemplo:</a:t>
            </a:r>
            <a:r>
              <a:rPr lang="es-ES" altLang="es-ES" sz="1600" dirty="0">
                <a:latin typeface="+mn-lt"/>
              </a:rPr>
              <a:t>  Listar las características en la parte inferior de la jerarquía que no se ramifican en </a:t>
            </a:r>
            <a:r>
              <a:rPr lang="es-ES" altLang="es-ES" sz="1600" dirty="0" err="1">
                <a:latin typeface="+mn-lt"/>
              </a:rPr>
              <a:t>subcaracterísticas</a:t>
            </a:r>
            <a:r>
              <a:rPr lang="es-ES" altLang="es-ES" sz="1600" dirty="0">
                <a:latin typeface="+mn-lt"/>
              </a:rPr>
              <a:t> adicionales.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Plugin:</a:t>
            </a:r>
            <a:r>
              <a:rPr lang="es-ES" altLang="es-ES" sz="1600" dirty="0">
                <a:latin typeface="+mn-lt"/>
              </a:rPr>
              <a:t> FM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Nombre:</a:t>
            </a:r>
            <a:r>
              <a:rPr lang="es-ES" altLang="es-ES" sz="1600" dirty="0">
                <a:latin typeface="+mn-lt"/>
              </a:rPr>
              <a:t> </a:t>
            </a:r>
            <a:r>
              <a:rPr lang="es-ES" altLang="es-ES" sz="1600" b="1" dirty="0" err="1">
                <a:latin typeface="+mn-lt"/>
              </a:rPr>
              <a:t>FMLeafFeatures</a:t>
            </a:r>
            <a:endParaRPr lang="es-ES" altLang="es-ES" sz="1600" b="1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Código: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7A84C16-1059-456B-8203-12D079C73B18}"/>
              </a:ext>
            </a:extLst>
          </p:cNvPr>
          <p:cNvSpPr/>
          <p:nvPr/>
        </p:nvSpPr>
        <p:spPr>
          <a:xfrm>
            <a:off x="5004048" y="4775597"/>
            <a:ext cx="3960440" cy="17363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A936C1D-4F2A-4DA5-A220-5D1F71D5E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92" y="4822997"/>
            <a:ext cx="4621212" cy="25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94374"/>
      </p:ext>
    </p:extLst>
  </p:cSld>
  <p:clrMapOvr>
    <a:masterClrMapping/>
  </p:clrMapOvr>
  <p:transition>
    <p:random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7548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Operaciones de análisis en </a:t>
            </a:r>
            <a:r>
              <a:rPr lang="es-ES" altLang="es-ES" sz="2400" b="1" dirty="0" err="1">
                <a:solidFill>
                  <a:srgbClr val="0000FF"/>
                </a:solidFill>
                <a:latin typeface="+mn-lt"/>
              </a:rPr>
              <a:t>Flamapy</a:t>
            </a:r>
            <a:endParaRPr lang="es-ES" altLang="es-ES" sz="240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A15D7B-11DD-44F4-9665-357701FD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613" y="1268760"/>
            <a:ext cx="4094875" cy="509117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42DD5D7-C503-4849-97EF-4EF62FA0DA0F}"/>
              </a:ext>
            </a:extLst>
          </p:cNvPr>
          <p:cNvSpPr txBox="1"/>
          <p:nvPr/>
        </p:nvSpPr>
        <p:spPr>
          <a:xfrm>
            <a:off x="0" y="1196752"/>
            <a:ext cx="5004048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Max Depth </a:t>
            </a:r>
            <a:r>
              <a:rPr lang="es-ES" altLang="es-ES" sz="1600" dirty="0">
                <a:solidFill>
                  <a:srgbClr val="0000FF"/>
                </a:solidFill>
                <a:latin typeface="+mn-lt"/>
              </a:rPr>
              <a:t>(Profundidad máxima):</a:t>
            </a: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Descripción:</a:t>
            </a:r>
            <a:r>
              <a:rPr lang="es-ES" altLang="es-ES" sz="1600" dirty="0">
                <a:latin typeface="+mn-lt"/>
              </a:rPr>
              <a:t> Encuentra la profundidad máxima del árbol del FM, indicando el camino más largo desde la raíz hasta una hoja.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Aplicación:</a:t>
            </a:r>
            <a:r>
              <a:rPr lang="es-ES" altLang="es-ES" sz="1600" dirty="0">
                <a:latin typeface="+mn-lt"/>
              </a:rPr>
              <a:t> Ayuda a comprender la estructura jerárquica y la complejidad del FM.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Ejemplo:</a:t>
            </a:r>
            <a:r>
              <a:rPr lang="es-ES" altLang="es-ES" sz="1600" dirty="0">
                <a:latin typeface="+mn-lt"/>
              </a:rPr>
              <a:t>  En un FM con múltiples niveles de características, el camino más largo desde la raíz hasta una característica hoja determina la profundidad máxima.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Plugin:</a:t>
            </a:r>
            <a:r>
              <a:rPr lang="es-ES" altLang="es-ES" sz="1600" dirty="0">
                <a:latin typeface="+mn-lt"/>
              </a:rPr>
              <a:t> FM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Nombre:</a:t>
            </a:r>
            <a:r>
              <a:rPr lang="es-ES" altLang="es-ES" sz="1600" dirty="0">
                <a:latin typeface="+mn-lt"/>
              </a:rPr>
              <a:t> </a:t>
            </a:r>
            <a:r>
              <a:rPr lang="es-ES" altLang="es-ES" sz="1600" b="1" dirty="0" err="1">
                <a:latin typeface="+mn-lt"/>
              </a:rPr>
              <a:t>FMMaxDepthTree</a:t>
            </a:r>
            <a:endParaRPr lang="es-ES" altLang="es-ES" sz="1600" b="1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Código: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7A84C16-1059-456B-8203-12D079C73B18}"/>
              </a:ext>
            </a:extLst>
          </p:cNvPr>
          <p:cNvSpPr/>
          <p:nvPr/>
        </p:nvSpPr>
        <p:spPr>
          <a:xfrm>
            <a:off x="5004048" y="4964283"/>
            <a:ext cx="3960440" cy="17363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A574AA5-7232-4FBF-9698-8E10EC2DC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84" y="4725144"/>
            <a:ext cx="4724629" cy="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894537"/>
      </p:ext>
    </p:extLst>
  </p:cSld>
  <p:clrMapOvr>
    <a:masterClrMapping/>
  </p:clrMapOvr>
  <p:transition>
    <p:random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7548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Operaciones de análisis en </a:t>
            </a:r>
            <a:r>
              <a:rPr lang="es-ES" altLang="es-ES" sz="2400" b="1" dirty="0" err="1">
                <a:solidFill>
                  <a:srgbClr val="0000FF"/>
                </a:solidFill>
                <a:latin typeface="+mn-lt"/>
              </a:rPr>
              <a:t>Flamapy</a:t>
            </a:r>
            <a:endParaRPr lang="es-ES" altLang="es-ES" sz="240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A15D7B-11DD-44F4-9665-357701FD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613" y="1268760"/>
            <a:ext cx="4094875" cy="509117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42DD5D7-C503-4849-97EF-4EF62FA0DA0F}"/>
              </a:ext>
            </a:extLst>
          </p:cNvPr>
          <p:cNvSpPr txBox="1"/>
          <p:nvPr/>
        </p:nvSpPr>
        <p:spPr>
          <a:xfrm>
            <a:off x="0" y="1196752"/>
            <a:ext cx="500404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Sampling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600" dirty="0">
                <a:solidFill>
                  <a:srgbClr val="0000FF"/>
                </a:solidFill>
                <a:latin typeface="+mn-lt"/>
              </a:rPr>
              <a:t>(Muestreo):</a:t>
            </a: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Descripción:</a:t>
            </a:r>
            <a:r>
              <a:rPr lang="es-ES" altLang="es-ES" sz="1600" dirty="0">
                <a:latin typeface="+mn-lt"/>
              </a:rPr>
              <a:t> Genera un conjunto de muestras de configuraciones válidas a partir del FM, proporcionando un subconjunto representativo para su análisis.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Aplicación:</a:t>
            </a:r>
            <a:r>
              <a:rPr lang="es-ES" altLang="es-ES" sz="1600" dirty="0">
                <a:latin typeface="+mn-lt"/>
              </a:rPr>
              <a:t> Útil para pruebas de rendimiento, validación y análisis sin la necesidad de procesar todas las configuraciones posibles.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Ejemplo:</a:t>
            </a:r>
            <a:r>
              <a:rPr lang="es-ES" altLang="es-ES" sz="1600" dirty="0">
                <a:latin typeface="+mn-lt"/>
              </a:rPr>
              <a:t>  Generar un conjunto de muestras de configuraciones válidas de teléfonos inteligentes para fines de prueba.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Plugin:</a:t>
            </a:r>
            <a:r>
              <a:rPr lang="es-ES" altLang="es-ES" sz="1600" dirty="0">
                <a:latin typeface="+mn-lt"/>
              </a:rPr>
              <a:t> SAT, BDD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Nombre:</a:t>
            </a:r>
            <a:r>
              <a:rPr lang="es-ES" altLang="es-ES" sz="1600" dirty="0">
                <a:latin typeface="+mn-lt"/>
              </a:rPr>
              <a:t> </a:t>
            </a:r>
            <a:r>
              <a:rPr lang="es-ES" altLang="es-ES" sz="1600" dirty="0" err="1">
                <a:latin typeface="+mn-lt"/>
              </a:rPr>
              <a:t>PySATSampling</a:t>
            </a:r>
            <a:r>
              <a:rPr lang="es-ES" altLang="es-ES" sz="1600" dirty="0">
                <a:latin typeface="+mn-lt"/>
              </a:rPr>
              <a:t>, </a:t>
            </a:r>
            <a:r>
              <a:rPr lang="es-ES" altLang="es-ES" sz="1600" b="1" dirty="0" err="1">
                <a:latin typeface="+mn-lt"/>
              </a:rPr>
              <a:t>BDDSampling</a:t>
            </a:r>
            <a:endParaRPr lang="es-ES" altLang="es-ES" sz="1600" b="1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Código: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7A84C16-1059-456B-8203-12D079C73B18}"/>
              </a:ext>
            </a:extLst>
          </p:cNvPr>
          <p:cNvSpPr/>
          <p:nvPr/>
        </p:nvSpPr>
        <p:spPr>
          <a:xfrm>
            <a:off x="5004048" y="5167483"/>
            <a:ext cx="3960440" cy="17363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6BFD824-817B-43CB-A9EE-7D548F858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42" y="4913750"/>
            <a:ext cx="4437059" cy="85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040309"/>
      </p:ext>
    </p:extLst>
  </p:cSld>
  <p:clrMapOvr>
    <a:masterClrMapping/>
  </p:clrMapOvr>
  <p:transition>
    <p:random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7548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Operaciones de análisis en </a:t>
            </a:r>
            <a:r>
              <a:rPr lang="es-ES" altLang="es-ES" sz="2400" b="1" dirty="0" err="1">
                <a:solidFill>
                  <a:srgbClr val="0000FF"/>
                </a:solidFill>
                <a:latin typeface="+mn-lt"/>
              </a:rPr>
              <a:t>Flamapy</a:t>
            </a:r>
            <a:endParaRPr lang="es-ES" altLang="es-ES" sz="240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A15D7B-11DD-44F4-9665-357701FD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613" y="1268760"/>
            <a:ext cx="4094875" cy="509117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42DD5D7-C503-4849-97EF-4EF62FA0DA0F}"/>
              </a:ext>
            </a:extLst>
          </p:cNvPr>
          <p:cNvSpPr txBox="1"/>
          <p:nvPr/>
        </p:nvSpPr>
        <p:spPr>
          <a:xfrm>
            <a:off x="0" y="1196752"/>
            <a:ext cx="500404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Satisfiable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/ </a:t>
            </a: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Valid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600" dirty="0">
                <a:solidFill>
                  <a:srgbClr val="0000FF"/>
                </a:solidFill>
                <a:latin typeface="+mn-lt"/>
              </a:rPr>
              <a:t>(</a:t>
            </a:r>
            <a:r>
              <a:rPr lang="es-ES" altLang="es-ES" sz="1600" dirty="0" err="1">
                <a:solidFill>
                  <a:srgbClr val="0000FF"/>
                </a:solidFill>
                <a:latin typeface="+mn-lt"/>
              </a:rPr>
              <a:t>Satisfacible</a:t>
            </a:r>
            <a:r>
              <a:rPr lang="es-ES" altLang="es-ES" sz="1600" dirty="0">
                <a:solidFill>
                  <a:srgbClr val="0000FF"/>
                </a:solidFill>
                <a:latin typeface="+mn-lt"/>
              </a:rPr>
              <a:t> / Válido):</a:t>
            </a: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Descripción:</a:t>
            </a:r>
            <a:r>
              <a:rPr lang="es-ES" altLang="es-ES" sz="1600" dirty="0">
                <a:latin typeface="+mn-lt"/>
              </a:rPr>
              <a:t> Verifica si un FM es </a:t>
            </a:r>
            <a:r>
              <a:rPr lang="es-ES" altLang="es-ES" sz="1600" dirty="0" err="1">
                <a:latin typeface="+mn-lt"/>
              </a:rPr>
              <a:t>satisfacible</a:t>
            </a:r>
            <a:r>
              <a:rPr lang="es-ES" altLang="es-ES" sz="1600" dirty="0">
                <a:latin typeface="+mn-lt"/>
              </a:rPr>
              <a:t> (válido) según las relaciones y restricciones definidas.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Aplicación:</a:t>
            </a:r>
            <a:r>
              <a:rPr lang="es-ES" altLang="es-ES" sz="1600" dirty="0">
                <a:latin typeface="+mn-lt"/>
              </a:rPr>
              <a:t> Asegura que la al menos existe una combinación válida de características en el FM.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Ejemplo:</a:t>
            </a:r>
            <a:r>
              <a:rPr lang="es-ES" altLang="es-ES" sz="1600" dirty="0">
                <a:latin typeface="+mn-lt"/>
              </a:rPr>
              <a:t>  Validar un FM donde las restricciones están bien definidas y se puede generar al menos un producto.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Plugin:</a:t>
            </a:r>
            <a:r>
              <a:rPr lang="es-ES" altLang="es-ES" sz="1600" dirty="0">
                <a:latin typeface="+mn-lt"/>
              </a:rPr>
              <a:t> SAT, BDD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Nombre:</a:t>
            </a:r>
            <a:r>
              <a:rPr lang="es-ES" altLang="es-ES" sz="1600" dirty="0">
                <a:latin typeface="+mn-lt"/>
              </a:rPr>
              <a:t> </a:t>
            </a:r>
            <a:r>
              <a:rPr lang="es-ES" altLang="es-ES" sz="1600" b="1" dirty="0" err="1">
                <a:latin typeface="+mn-lt"/>
              </a:rPr>
              <a:t>PySATSatisfiable</a:t>
            </a:r>
            <a:r>
              <a:rPr lang="es-ES" altLang="es-ES" sz="1600" dirty="0">
                <a:latin typeface="+mn-lt"/>
              </a:rPr>
              <a:t>, </a:t>
            </a:r>
            <a:r>
              <a:rPr lang="es-ES" altLang="es-ES" sz="1600" dirty="0" err="1">
                <a:latin typeface="+mn-lt"/>
              </a:rPr>
              <a:t>BDDSatisfiable</a:t>
            </a: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Código: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7A84C16-1059-456B-8203-12D079C73B18}"/>
              </a:ext>
            </a:extLst>
          </p:cNvPr>
          <p:cNvSpPr/>
          <p:nvPr/>
        </p:nvSpPr>
        <p:spPr>
          <a:xfrm>
            <a:off x="5004048" y="5341655"/>
            <a:ext cx="3960440" cy="17363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391BEEA-6287-471B-AE66-47A467E11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4221088"/>
            <a:ext cx="4492127" cy="80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847061"/>
      </p:ext>
    </p:extLst>
  </p:cSld>
  <p:clrMapOvr>
    <a:masterClrMapping/>
  </p:clrMapOvr>
  <p:transition>
    <p:random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7548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Operaciones de análisis en </a:t>
            </a:r>
            <a:r>
              <a:rPr lang="es-ES" altLang="es-ES" sz="2400" b="1" dirty="0" err="1">
                <a:solidFill>
                  <a:srgbClr val="0000FF"/>
                </a:solidFill>
                <a:latin typeface="+mn-lt"/>
              </a:rPr>
              <a:t>Flamapy</a:t>
            </a:r>
            <a:endParaRPr lang="es-ES" altLang="es-ES" sz="240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A15D7B-11DD-44F4-9665-357701FD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613" y="1268760"/>
            <a:ext cx="4094875" cy="509117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42DD5D7-C503-4849-97EF-4EF62FA0DA0F}"/>
              </a:ext>
            </a:extLst>
          </p:cNvPr>
          <p:cNvSpPr txBox="1"/>
          <p:nvPr/>
        </p:nvSpPr>
        <p:spPr>
          <a:xfrm>
            <a:off x="0" y="1196752"/>
            <a:ext cx="500404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Satisfiable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Configuration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600" dirty="0">
                <a:solidFill>
                  <a:srgbClr val="0000FF"/>
                </a:solidFill>
                <a:latin typeface="+mn-lt"/>
              </a:rPr>
              <a:t>(Configuración </a:t>
            </a:r>
            <a:r>
              <a:rPr lang="es-ES" altLang="es-ES" sz="1600" dirty="0" err="1">
                <a:solidFill>
                  <a:srgbClr val="0000FF"/>
                </a:solidFill>
                <a:latin typeface="+mn-lt"/>
              </a:rPr>
              <a:t>satisfacible</a:t>
            </a:r>
            <a:r>
              <a:rPr lang="es-ES" altLang="es-ES" sz="1600" dirty="0">
                <a:solidFill>
                  <a:srgbClr val="0000FF"/>
                </a:solidFill>
                <a:latin typeface="+mn-lt"/>
              </a:rPr>
              <a:t>):</a:t>
            </a: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Descripción:</a:t>
            </a:r>
            <a:r>
              <a:rPr lang="es-ES" altLang="es-ES" sz="1600" dirty="0">
                <a:latin typeface="+mn-lt"/>
              </a:rPr>
              <a:t> Verifica si existe al menos una configuración válida que satisfaga un conjunto dado de características seleccionadas y deseleccionadas.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Aplicación:</a:t>
            </a:r>
            <a:r>
              <a:rPr lang="es-ES" altLang="es-ES" sz="1600" dirty="0">
                <a:latin typeface="+mn-lt"/>
              </a:rPr>
              <a:t> Útil para validar configuraciones parciales y asegurar que puedan completarse en configuraciones válidas completas.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Ejemplo:</a:t>
            </a:r>
            <a:r>
              <a:rPr lang="es-ES" altLang="es-ES" sz="1600" dirty="0">
                <a:latin typeface="+mn-lt"/>
              </a:rPr>
              <a:t>  Verificar si una configuración parcial con un conjunto de características seleccionadas puede dar lugar a un producto válido sin violar ninguna restricción.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Plugin:</a:t>
            </a:r>
            <a:r>
              <a:rPr lang="es-ES" altLang="es-ES" sz="1600" dirty="0">
                <a:latin typeface="+mn-lt"/>
              </a:rPr>
              <a:t> SAT, BDD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Nombre:</a:t>
            </a:r>
            <a:r>
              <a:rPr lang="es-ES" altLang="es-ES" sz="1600" dirty="0">
                <a:latin typeface="+mn-lt"/>
              </a:rPr>
              <a:t> </a:t>
            </a:r>
            <a:r>
              <a:rPr lang="es-ES" altLang="es-ES" sz="1600" b="1" dirty="0" err="1">
                <a:latin typeface="+mn-lt"/>
              </a:rPr>
              <a:t>PySATSatisfiableConfiguration</a:t>
            </a:r>
            <a:r>
              <a:rPr lang="es-ES" altLang="es-ES" sz="1600" dirty="0">
                <a:latin typeface="+mn-lt"/>
              </a:rPr>
              <a:t>, </a:t>
            </a:r>
            <a:r>
              <a:rPr lang="es-ES" altLang="es-ES" sz="1600" dirty="0" err="1">
                <a:latin typeface="+mn-lt"/>
              </a:rPr>
              <a:t>BDDSatisfiableConfiguration</a:t>
            </a: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Código: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7A84C16-1059-456B-8203-12D079C73B18}"/>
              </a:ext>
            </a:extLst>
          </p:cNvPr>
          <p:cNvSpPr/>
          <p:nvPr/>
        </p:nvSpPr>
        <p:spPr>
          <a:xfrm>
            <a:off x="5004048" y="5544855"/>
            <a:ext cx="3960440" cy="17363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B390699-9651-4AA9-B31E-0F2CF7B7A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7" y="5094878"/>
            <a:ext cx="4775746" cy="107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307610"/>
      </p:ext>
    </p:extLst>
  </p:cSld>
  <p:clrMapOvr>
    <a:masterClrMapping/>
  </p:clrMapOvr>
  <p:transition>
    <p:random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7548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Operaciones de análisis en </a:t>
            </a:r>
            <a:r>
              <a:rPr lang="es-ES" altLang="es-ES" sz="2400" b="1" dirty="0" err="1">
                <a:solidFill>
                  <a:srgbClr val="0000FF"/>
                </a:solidFill>
                <a:latin typeface="+mn-lt"/>
              </a:rPr>
              <a:t>Flamapy</a:t>
            </a:r>
            <a:endParaRPr lang="es-ES" altLang="es-ES" sz="240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A15D7B-11DD-44F4-9665-357701FD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613" y="1268760"/>
            <a:ext cx="4094875" cy="509117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42DD5D7-C503-4849-97EF-4EF62FA0DA0F}"/>
              </a:ext>
            </a:extLst>
          </p:cNvPr>
          <p:cNvSpPr txBox="1"/>
          <p:nvPr/>
        </p:nvSpPr>
        <p:spPr>
          <a:xfrm>
            <a:off x="0" y="1196752"/>
            <a:ext cx="5004048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Unique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features </a:t>
            </a:r>
            <a:r>
              <a:rPr lang="es-ES" altLang="es-ES" sz="1600" dirty="0">
                <a:solidFill>
                  <a:srgbClr val="0000FF"/>
                </a:solidFill>
                <a:latin typeface="+mn-lt"/>
              </a:rPr>
              <a:t>(Características únicas):</a:t>
            </a: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Descripción:</a:t>
            </a:r>
            <a:r>
              <a:rPr lang="es-ES" altLang="es-ES" sz="1600" dirty="0">
                <a:latin typeface="+mn-lt"/>
              </a:rPr>
              <a:t> Identifica características que son únicas para configuraciones específicas, destacando aquellas que diferencian las configuraciones.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Aplicación:</a:t>
            </a:r>
            <a:r>
              <a:rPr lang="es-ES" altLang="es-ES" sz="1600" dirty="0">
                <a:latin typeface="+mn-lt"/>
              </a:rPr>
              <a:t> Útil para identificar características diferenciadoras en una línea de productos, ayudando en marketing y desarrollo de productos.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Ejemplo:</a:t>
            </a:r>
            <a:r>
              <a:rPr lang="es-ES" altLang="es-ES" sz="1600" dirty="0">
                <a:latin typeface="+mn-lt"/>
              </a:rPr>
              <a:t>  Encontrar características que son únicas en los modelos de teléfonos inteligentes de gama alta dentro de una línea de productos.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Plugin:</a:t>
            </a:r>
            <a:r>
              <a:rPr lang="es-ES" altLang="es-ES" sz="1600" dirty="0">
                <a:latin typeface="+mn-lt"/>
              </a:rPr>
              <a:t> BDD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Nombre:</a:t>
            </a:r>
            <a:r>
              <a:rPr lang="es-ES" altLang="es-ES" sz="1600" dirty="0">
                <a:latin typeface="+mn-lt"/>
              </a:rPr>
              <a:t> </a:t>
            </a:r>
            <a:r>
              <a:rPr lang="es-ES" altLang="es-ES" sz="1600" b="1" dirty="0" err="1">
                <a:latin typeface="+mn-lt"/>
              </a:rPr>
              <a:t>BDDUniqueFeatures</a:t>
            </a: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Código: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7A84C16-1059-456B-8203-12D079C73B18}"/>
              </a:ext>
            </a:extLst>
          </p:cNvPr>
          <p:cNvSpPr/>
          <p:nvPr/>
        </p:nvSpPr>
        <p:spPr>
          <a:xfrm>
            <a:off x="5004048" y="5733541"/>
            <a:ext cx="3960440" cy="17363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599E7EE-0B4A-487C-AA01-D618DEA84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6" y="4797152"/>
            <a:ext cx="4561458" cy="81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6859"/>
      </p:ext>
    </p:extLst>
  </p:cSld>
  <p:clrMapOvr>
    <a:masterClrMapping/>
  </p:clrMapOvr>
  <p:transition>
    <p:random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7548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Operaciones de análisis en </a:t>
            </a:r>
            <a:r>
              <a:rPr lang="es-ES" altLang="es-ES" sz="2400" b="1" dirty="0" err="1">
                <a:solidFill>
                  <a:srgbClr val="0000FF"/>
                </a:solidFill>
                <a:latin typeface="+mn-lt"/>
              </a:rPr>
              <a:t>Flamapy</a:t>
            </a:r>
            <a:endParaRPr lang="es-ES" altLang="es-ES" sz="240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A15D7B-11DD-44F4-9665-357701FD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613" y="1268760"/>
            <a:ext cx="4094875" cy="509117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42DD5D7-C503-4849-97EF-4EF62FA0DA0F}"/>
              </a:ext>
            </a:extLst>
          </p:cNvPr>
          <p:cNvSpPr txBox="1"/>
          <p:nvPr/>
        </p:nvSpPr>
        <p:spPr>
          <a:xfrm>
            <a:off x="0" y="1196752"/>
            <a:ext cx="500404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Variability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600" dirty="0">
                <a:solidFill>
                  <a:srgbClr val="0000FF"/>
                </a:solidFill>
                <a:latin typeface="+mn-lt"/>
              </a:rPr>
              <a:t>(Variabilidad):</a:t>
            </a: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Descripción:</a:t>
            </a:r>
            <a:r>
              <a:rPr lang="es-ES" altLang="es-ES" sz="1600" dirty="0">
                <a:latin typeface="+mn-lt"/>
              </a:rPr>
              <a:t> Mide la variabilidad de un FM analizando la presencia y ausencia de características en todas las configuraciones válidas.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Aplicación:</a:t>
            </a:r>
            <a:r>
              <a:rPr lang="es-ES" altLang="es-ES" sz="1600" dirty="0">
                <a:latin typeface="+mn-lt"/>
              </a:rPr>
              <a:t> Útil para entender la diversidad dentro de una línea de productos, ayudando a identificar características estables frente a las variables.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Ejemplo:</a:t>
            </a:r>
            <a:r>
              <a:rPr lang="es-ES" altLang="es-ES" sz="1600" dirty="0">
                <a:latin typeface="+mn-lt"/>
              </a:rPr>
              <a:t>  Evaluar la variabilidad de las características en un sistema de automatización del hogar para identificar qué características son comunes y cuáles son opcionales.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Plugin:</a:t>
            </a:r>
            <a:r>
              <a:rPr lang="es-ES" altLang="es-ES" sz="1600" dirty="0">
                <a:latin typeface="+mn-lt"/>
              </a:rPr>
              <a:t> BDD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Nombre:</a:t>
            </a:r>
            <a:r>
              <a:rPr lang="es-ES" altLang="es-ES" sz="1600" dirty="0">
                <a:latin typeface="+mn-lt"/>
              </a:rPr>
              <a:t> </a:t>
            </a:r>
            <a:r>
              <a:rPr lang="es-ES" altLang="es-ES" sz="1600" b="1" dirty="0" err="1">
                <a:latin typeface="+mn-lt"/>
              </a:rPr>
              <a:t>BDDVariability</a:t>
            </a: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Código: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7A84C16-1059-456B-8203-12D079C73B18}"/>
              </a:ext>
            </a:extLst>
          </p:cNvPr>
          <p:cNvSpPr/>
          <p:nvPr/>
        </p:nvSpPr>
        <p:spPr>
          <a:xfrm>
            <a:off x="5004048" y="5936742"/>
            <a:ext cx="3960440" cy="17363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250816A-DF7C-45E8-8E2B-E9591D3F2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42" y="5072928"/>
            <a:ext cx="4700164" cy="86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7624"/>
      </p:ext>
    </p:extLst>
  </p:cSld>
  <p:clrMapOvr>
    <a:masterClrMapping/>
  </p:clrMapOvr>
  <p:transition>
    <p:random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7548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Operaciones de análisis en </a:t>
            </a:r>
            <a:r>
              <a:rPr lang="es-ES" altLang="es-ES" sz="2400" b="1" dirty="0" err="1">
                <a:solidFill>
                  <a:srgbClr val="0000FF"/>
                </a:solidFill>
                <a:latin typeface="+mn-lt"/>
              </a:rPr>
              <a:t>Flamapy</a:t>
            </a:r>
            <a:endParaRPr lang="es-ES" altLang="es-ES" sz="240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A15D7B-11DD-44F4-9665-357701FD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613" y="1268760"/>
            <a:ext cx="4094875" cy="509117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42DD5D7-C503-4849-97EF-4EF62FA0DA0F}"/>
              </a:ext>
            </a:extLst>
          </p:cNvPr>
          <p:cNvSpPr txBox="1"/>
          <p:nvPr/>
        </p:nvSpPr>
        <p:spPr>
          <a:xfrm>
            <a:off x="0" y="1196752"/>
            <a:ext cx="5004048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Variant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Features </a:t>
            </a:r>
            <a:r>
              <a:rPr lang="es-ES" altLang="es-ES" sz="1600" dirty="0">
                <a:solidFill>
                  <a:srgbClr val="0000FF"/>
                </a:solidFill>
                <a:latin typeface="+mn-lt"/>
              </a:rPr>
              <a:t>(Características variables):</a:t>
            </a: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Descripción:</a:t>
            </a:r>
            <a:r>
              <a:rPr lang="es-ES" altLang="es-ES" sz="1600" dirty="0">
                <a:latin typeface="+mn-lt"/>
              </a:rPr>
              <a:t> Identifica las características variantes en el FM, destacando aquellas que cambian entre diferentes configuraciones.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Aplicación:</a:t>
            </a:r>
            <a:r>
              <a:rPr lang="es-ES" altLang="es-ES" sz="1600" dirty="0">
                <a:latin typeface="+mn-lt"/>
              </a:rPr>
              <a:t> Útil para entender qué características varían entre diferentes configuraciones, ayudando en la personalización y gestión de la variabilidad.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Ejemplo:</a:t>
            </a:r>
            <a:r>
              <a:rPr lang="es-ES" altLang="es-ES" sz="1600" dirty="0">
                <a:latin typeface="+mn-lt"/>
              </a:rPr>
              <a:t>  Identificar características variantes en una línea de productos de laptops para determinar qué características son personalizables para los clientes.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Plugin:</a:t>
            </a:r>
            <a:r>
              <a:rPr lang="es-ES" altLang="es-ES" sz="1600" dirty="0">
                <a:latin typeface="+mn-lt"/>
              </a:rPr>
              <a:t> BDD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Nombre:</a:t>
            </a:r>
            <a:r>
              <a:rPr lang="es-ES" altLang="es-ES" sz="1600" dirty="0">
                <a:latin typeface="+mn-lt"/>
              </a:rPr>
              <a:t> </a:t>
            </a:r>
            <a:r>
              <a:rPr lang="es-ES" altLang="es-ES" sz="1600" b="1" dirty="0" err="1">
                <a:latin typeface="+mn-lt"/>
              </a:rPr>
              <a:t>BDDVariantFeatures</a:t>
            </a: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Código: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7A84C16-1059-456B-8203-12D079C73B18}"/>
              </a:ext>
            </a:extLst>
          </p:cNvPr>
          <p:cNvSpPr/>
          <p:nvPr/>
        </p:nvSpPr>
        <p:spPr>
          <a:xfrm>
            <a:off x="5004048" y="6125428"/>
            <a:ext cx="3960440" cy="17363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B49CDC7-C32F-42F4-B829-C64D9700A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83" y="4653136"/>
            <a:ext cx="4749602" cy="83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76814"/>
      </p:ext>
    </p:extLst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Imagen 4">
            <a:extLst>
              <a:ext uri="{FF2B5EF4-FFF2-40B4-BE49-F238E27FC236}">
                <a16:creationId xmlns:a16="http://schemas.microsoft.com/office/drawing/2014/main" id="{971E9D95-8E79-4EC8-ACAA-533DD30B1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54338"/>
            <a:ext cx="615632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E7532D20-DF23-4DC1-8066-CC4EDB33F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2.1 </a:t>
            </a:r>
            <a:r>
              <a:rPr lang="en-US" dirty="0" err="1"/>
              <a:t>Modelado</a:t>
            </a:r>
            <a:r>
              <a:rPr lang="en-US" dirty="0"/>
              <a:t> de la </a:t>
            </a:r>
            <a:r>
              <a:rPr lang="en-US" dirty="0" err="1"/>
              <a:t>variabilidad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27843FA-8E45-4F05-9377-FF50807EEF9D}"/>
              </a:ext>
            </a:extLst>
          </p:cNvPr>
          <p:cNvSpPr txBox="1"/>
          <p:nvPr/>
        </p:nvSpPr>
        <p:spPr>
          <a:xfrm>
            <a:off x="0" y="908050"/>
            <a:ext cx="5148263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defRPr/>
            </a:pPr>
            <a:r>
              <a:rPr lang="es-ES" altLang="es-ES" b="1" i="1" dirty="0" err="1">
                <a:solidFill>
                  <a:srgbClr val="0000FF"/>
                </a:solidFill>
                <a:latin typeface="+mn-lt"/>
              </a:rPr>
              <a:t>Feature</a:t>
            </a:r>
            <a:r>
              <a:rPr lang="es-ES" altLang="es-ES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b="1" i="1" dirty="0" err="1">
                <a:solidFill>
                  <a:srgbClr val="0000FF"/>
                </a:solidFill>
                <a:latin typeface="+mn-lt"/>
              </a:rPr>
              <a:t>diagram</a:t>
            </a:r>
            <a:r>
              <a:rPr lang="es-ES" altLang="es-ES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(</a:t>
            </a:r>
            <a:r>
              <a:rPr lang="es-ES" altLang="es-ES" b="1" dirty="0">
                <a:solidFill>
                  <a:srgbClr val="0000FF"/>
                </a:solidFill>
                <a:latin typeface="+mn-lt"/>
              </a:rPr>
              <a:t>FD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, Diagrama de características): </a:t>
            </a:r>
          </a:p>
          <a:p>
            <a:pPr algn="just">
              <a:defRPr/>
            </a:pPr>
            <a:r>
              <a:rPr lang="es-ES" kern="0" dirty="0">
                <a:latin typeface="+mn-lt"/>
              </a:rPr>
              <a:t>Representación gráfica de un FM como una jerarquía de características (</a:t>
            </a:r>
            <a:r>
              <a:rPr lang="es-ES" i="1" kern="0" dirty="0" err="1">
                <a:solidFill>
                  <a:srgbClr val="0000FF"/>
                </a:solidFill>
                <a:latin typeface="+mn-lt"/>
              </a:rPr>
              <a:t>tree</a:t>
            </a:r>
            <a:r>
              <a:rPr lang="es-ES" kern="0" dirty="0">
                <a:latin typeface="+mn-lt"/>
              </a:rPr>
              <a:t>) y restricciones entre ellas (</a:t>
            </a:r>
            <a:r>
              <a:rPr lang="es-ES" i="1" kern="0" dirty="0" err="1">
                <a:solidFill>
                  <a:srgbClr val="0000FF"/>
                </a:solidFill>
                <a:latin typeface="+mn-lt"/>
              </a:rPr>
              <a:t>cross-tree</a:t>
            </a:r>
            <a:r>
              <a:rPr lang="es-ES" i="1" kern="0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i="1" kern="0" dirty="0" err="1">
                <a:solidFill>
                  <a:srgbClr val="0000FF"/>
                </a:solidFill>
                <a:latin typeface="+mn-lt"/>
              </a:rPr>
              <a:t>constraints</a:t>
            </a:r>
            <a:r>
              <a:rPr lang="es-ES" kern="0" dirty="0">
                <a:latin typeface="+mn-lt"/>
              </a:rPr>
              <a:t>).</a:t>
            </a:r>
          </a:p>
        </p:txBody>
      </p:sp>
      <p:pic>
        <p:nvPicPr>
          <p:cNvPr id="36869" name="Imagen 5">
            <a:extLst>
              <a:ext uri="{FF2B5EF4-FFF2-40B4-BE49-F238E27FC236}">
                <a16:creationId xmlns:a16="http://schemas.microsoft.com/office/drawing/2014/main" id="{E4EA35DF-0F38-4E77-B582-61313E766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1697038"/>
            <a:ext cx="2779713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Imagen 7">
            <a:extLst>
              <a:ext uri="{FF2B5EF4-FFF2-40B4-BE49-F238E27FC236}">
                <a16:creationId xmlns:a16="http://schemas.microsoft.com/office/drawing/2014/main" id="{D04B1C5D-CDEC-4B29-9058-3FD6384B9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025" y="2133600"/>
            <a:ext cx="1576388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A910D0D-C255-49A6-B324-E3D144F83416}"/>
              </a:ext>
            </a:extLst>
          </p:cNvPr>
          <p:cNvSpPr txBox="1"/>
          <p:nvPr/>
        </p:nvSpPr>
        <p:spPr>
          <a:xfrm>
            <a:off x="6156325" y="6069013"/>
            <a:ext cx="2779713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s-ES" i="1" kern="0" dirty="0" err="1">
                <a:solidFill>
                  <a:srgbClr val="0000FF"/>
                </a:solidFill>
                <a:latin typeface="+mn-lt"/>
              </a:rPr>
              <a:t>Feature</a:t>
            </a:r>
            <a:r>
              <a:rPr lang="es-ES" i="1" kern="0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i="1" kern="0" dirty="0" err="1">
                <a:solidFill>
                  <a:srgbClr val="0000FF"/>
                </a:solidFill>
                <a:latin typeface="+mn-lt"/>
              </a:rPr>
              <a:t>model</a:t>
            </a:r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C4CC14B-40BF-4270-9A1F-C4B72820854A}"/>
              </a:ext>
            </a:extLst>
          </p:cNvPr>
          <p:cNvSpPr txBox="1"/>
          <p:nvPr/>
        </p:nvSpPr>
        <p:spPr>
          <a:xfrm>
            <a:off x="0" y="6069013"/>
            <a:ext cx="6156325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s-ES" i="1" kern="0" dirty="0" err="1">
                <a:solidFill>
                  <a:srgbClr val="0000FF"/>
                </a:solidFill>
                <a:latin typeface="+mn-lt"/>
              </a:rPr>
              <a:t>Feature</a:t>
            </a:r>
            <a:r>
              <a:rPr lang="es-ES" i="1" kern="0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i="1" kern="0" dirty="0" err="1">
                <a:solidFill>
                  <a:srgbClr val="0000FF"/>
                </a:solidFill>
                <a:latin typeface="+mn-lt"/>
              </a:rPr>
              <a:t>diagram</a:t>
            </a:r>
            <a:endParaRPr lang="es-ES" dirty="0"/>
          </a:p>
        </p:txBody>
      </p:sp>
    </p:spTree>
  </p:cSld>
  <p:clrMapOvr>
    <a:masterClrMapping/>
  </p:clrMapOvr>
  <p:transition>
    <p:random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908720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Caracterización de </a:t>
            </a:r>
            <a:r>
              <a:rPr lang="es-ES" altLang="es-ES" sz="2400" b="1" dirty="0" err="1">
                <a:solidFill>
                  <a:srgbClr val="0000FF"/>
                </a:solidFill>
                <a:latin typeface="+mn-lt"/>
              </a:rPr>
              <a:t>FMs</a:t>
            </a: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 con </a:t>
            </a:r>
            <a:r>
              <a:rPr lang="es-ES" altLang="es-ES" sz="2400" b="1" i="1" dirty="0">
                <a:solidFill>
                  <a:srgbClr val="0000FF"/>
                </a:solidFill>
                <a:latin typeface="+mn-lt"/>
              </a:rPr>
              <a:t>FM </a:t>
            </a:r>
            <a:r>
              <a:rPr lang="es-ES" altLang="es-ES" sz="2400" b="1" i="1" dirty="0" err="1">
                <a:solidFill>
                  <a:srgbClr val="0000FF"/>
                </a:solidFill>
                <a:latin typeface="+mn-lt"/>
              </a:rPr>
              <a:t>Fact</a:t>
            </a:r>
            <a:r>
              <a:rPr lang="es-ES" altLang="es-ES" sz="24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2400" b="1" i="1" dirty="0" err="1">
                <a:solidFill>
                  <a:srgbClr val="0000FF"/>
                </a:solidFill>
                <a:latin typeface="+mn-lt"/>
              </a:rPr>
              <a:t>Label</a:t>
            </a:r>
            <a:endParaRPr lang="es-ES" altLang="es-ES" sz="2400" b="1" i="1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51726D6-6918-7917-1B66-380E26D5E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3106109"/>
            <a:ext cx="2898531" cy="84580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6E3DD3C-89EF-E569-6BDA-4C1747C0F6DA}"/>
              </a:ext>
            </a:extLst>
          </p:cNvPr>
          <p:cNvSpPr txBox="1"/>
          <p:nvPr/>
        </p:nvSpPr>
        <p:spPr>
          <a:xfrm>
            <a:off x="-26029" y="1342744"/>
            <a:ext cx="481405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altLang="es-ES" sz="1800" b="1" i="1" dirty="0">
                <a:solidFill>
                  <a:srgbClr val="0000FF"/>
                </a:solidFill>
                <a:latin typeface="+mn-lt"/>
              </a:rPr>
              <a:t>FM </a:t>
            </a:r>
            <a:r>
              <a:rPr lang="es-ES" altLang="es-ES" sz="1800" b="1" i="1" dirty="0" err="1">
                <a:solidFill>
                  <a:srgbClr val="0000FF"/>
                </a:solidFill>
                <a:latin typeface="+mn-lt"/>
              </a:rPr>
              <a:t>Characterization</a:t>
            </a:r>
            <a:r>
              <a:rPr lang="es-ES" altLang="es-ES" sz="1800" b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800" dirty="0">
                <a:solidFill>
                  <a:srgbClr val="0000FF"/>
                </a:solidFill>
                <a:latin typeface="+mn-lt"/>
              </a:rPr>
              <a:t>(caracterización de FM):</a:t>
            </a:r>
            <a:r>
              <a:rPr lang="es-ES" altLang="es-ES" sz="1800" b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800" dirty="0">
                <a:solidFill>
                  <a:srgbClr val="0000FF"/>
                </a:solidFill>
                <a:latin typeface="+mn-lt"/>
              </a:rPr>
              <a:t>Descripción de las propiedades distintivas de un FM (aquellas qué lo hacen único).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  <a:defRPr/>
            </a:pPr>
            <a:r>
              <a:rPr lang="es-ES" altLang="es-ES" sz="1400" b="1" dirty="0">
                <a:solidFill>
                  <a:srgbClr val="0000FF"/>
                </a:solidFill>
                <a:latin typeface="+mn-lt"/>
              </a:rPr>
              <a:t>Metadatos</a:t>
            </a:r>
          </a:p>
          <a:p>
            <a:pPr marL="1200150" lvl="2" indent="-285750" algn="just">
              <a:buFont typeface="Courier New" panose="02070309020205020404" pitchFamily="49" charset="0"/>
              <a:buChar char="o"/>
              <a:defRPr/>
            </a:pPr>
            <a:r>
              <a:rPr lang="es-ES" altLang="es-ES" sz="1400" dirty="0">
                <a:solidFill>
                  <a:srgbClr val="0000FF"/>
                </a:solidFill>
                <a:latin typeface="+mn-lt"/>
              </a:rPr>
              <a:t>Nombre, descripción, dominio, </a:t>
            </a:r>
            <a:r>
              <a:rPr lang="es-ES" altLang="es-ES" sz="1400" dirty="0" err="1">
                <a:solidFill>
                  <a:srgbClr val="0000FF"/>
                </a:solidFill>
                <a:latin typeface="+mn-lt"/>
              </a:rPr>
              <a:t>keywords</a:t>
            </a:r>
            <a:r>
              <a:rPr lang="es-ES" altLang="es-ES" sz="1400" dirty="0">
                <a:solidFill>
                  <a:srgbClr val="0000FF"/>
                </a:solidFill>
                <a:latin typeface="+mn-lt"/>
              </a:rPr>
              <a:t>, autores, URL, DOI,…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  <a:defRPr/>
            </a:pPr>
            <a:r>
              <a:rPr lang="es-ES" altLang="es-ES" sz="1400" b="1" dirty="0">
                <a:solidFill>
                  <a:srgbClr val="0000FF"/>
                </a:solidFill>
                <a:latin typeface="+mn-lt"/>
              </a:rPr>
              <a:t>Métricas estructurales (sintácticas)</a:t>
            </a:r>
          </a:p>
          <a:p>
            <a:pPr marL="1200150" lvl="2" indent="-285750" algn="just">
              <a:buFont typeface="Courier New" panose="02070309020205020404" pitchFamily="49" charset="0"/>
              <a:buChar char="o"/>
              <a:defRPr/>
            </a:pPr>
            <a:r>
              <a:rPr lang="es-ES" altLang="es-ES" sz="1400" dirty="0">
                <a:solidFill>
                  <a:srgbClr val="0000FF"/>
                </a:solidFill>
                <a:latin typeface="+mn-lt"/>
              </a:rPr>
              <a:t>Características, restricciones, relaciones, atributos, profundidad del árbol,…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  <a:defRPr/>
            </a:pPr>
            <a:r>
              <a:rPr lang="es-ES" altLang="es-ES" sz="1400" b="1" dirty="0">
                <a:solidFill>
                  <a:srgbClr val="0000FF"/>
                </a:solidFill>
                <a:latin typeface="+mn-lt"/>
              </a:rPr>
              <a:t>Métricas analíticas (semánticas) </a:t>
            </a:r>
          </a:p>
          <a:p>
            <a:pPr marL="1200150" lvl="2" indent="-285750" algn="just">
              <a:buFont typeface="Courier New" panose="02070309020205020404" pitchFamily="49" charset="0"/>
              <a:buChar char="o"/>
              <a:defRPr/>
            </a:pPr>
            <a:r>
              <a:rPr lang="es-ES" altLang="es-ES" sz="1400" dirty="0">
                <a:solidFill>
                  <a:srgbClr val="0000FF"/>
                </a:solidFill>
                <a:latin typeface="+mn-lt"/>
              </a:rPr>
              <a:t>Configuraciones, características esenciales, características muertas,…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endParaRPr lang="es-ES" altLang="es-ES" dirty="0">
              <a:solidFill>
                <a:srgbClr val="0000FF"/>
              </a:solidFill>
              <a:latin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endParaRPr lang="es-ES" altLang="es-ES" sz="1800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003323A-5723-F274-94FD-D326EFB4AB58}"/>
              </a:ext>
            </a:extLst>
          </p:cNvPr>
          <p:cNvSpPr txBox="1"/>
          <p:nvPr/>
        </p:nvSpPr>
        <p:spPr>
          <a:xfrm>
            <a:off x="4932040" y="1342744"/>
            <a:ext cx="39604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altLang="es-ES" sz="1800" b="1" i="1" dirty="0">
                <a:solidFill>
                  <a:srgbClr val="0000FF"/>
                </a:solidFill>
                <a:latin typeface="+mn-lt"/>
              </a:rPr>
              <a:t>FM </a:t>
            </a:r>
            <a:r>
              <a:rPr lang="es-ES" altLang="es-ES" sz="1800" b="1" i="1" dirty="0" err="1">
                <a:solidFill>
                  <a:srgbClr val="0000FF"/>
                </a:solidFill>
                <a:latin typeface="+mn-lt"/>
              </a:rPr>
              <a:t>Fact</a:t>
            </a:r>
            <a:r>
              <a:rPr lang="es-ES" altLang="es-ES" sz="18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800" b="1" i="1" dirty="0" err="1">
                <a:solidFill>
                  <a:srgbClr val="0000FF"/>
                </a:solidFill>
                <a:latin typeface="+mn-lt"/>
              </a:rPr>
              <a:t>Label</a:t>
            </a:r>
            <a:r>
              <a:rPr lang="es-ES" altLang="es-ES" sz="18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800" dirty="0">
                <a:solidFill>
                  <a:srgbClr val="0000FF"/>
                </a:solidFill>
                <a:latin typeface="+mn-lt"/>
              </a:rPr>
              <a:t>(</a:t>
            </a:r>
            <a:r>
              <a:rPr lang="es-ES" altLang="es-ES" sz="1800" dirty="0">
                <a:solidFill>
                  <a:srgbClr val="0000FF"/>
                </a:solidFill>
                <a:latin typeface="+mn-lt"/>
                <a:hlinkClick r:id="rId3"/>
              </a:rPr>
              <a:t>https://fmfactlabel.github.io/</a:t>
            </a:r>
            <a:r>
              <a:rPr lang="es-ES" altLang="es-ES" sz="1800" dirty="0">
                <a:solidFill>
                  <a:srgbClr val="0000FF"/>
                </a:solidFill>
                <a:latin typeface="+mn-lt"/>
              </a:rPr>
              <a:t>): Visualización de la caracterización de un FM como una etiqueta distintiva (parecida a la etiqueta nutricional de los alimentos).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1279EA1-DA98-6402-8D0D-B2FFB8D93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826" y="4820619"/>
            <a:ext cx="3282449" cy="1178743"/>
          </a:xfrm>
          <a:prstGeom prst="rect">
            <a:avLst/>
          </a:prstGeom>
        </p:spPr>
      </p:pic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1073EBFF-8555-CEEC-D2E8-2A95DD5856D8}"/>
              </a:ext>
            </a:extLst>
          </p:cNvPr>
          <p:cNvSpPr/>
          <p:nvPr/>
        </p:nvSpPr>
        <p:spPr>
          <a:xfrm>
            <a:off x="4337490" y="5049950"/>
            <a:ext cx="1116447" cy="72008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70469F25-DA28-8C55-0B52-5DA9FE1CB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0152" y="4261228"/>
            <a:ext cx="2314077" cy="229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85700"/>
      </p:ext>
    </p:extLst>
  </p:cSld>
  <p:clrMapOvr>
    <a:masterClrMapping/>
  </p:clrMapOvr>
  <p:transition>
    <p:random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Marcador de contenido 1">
            <a:extLst>
              <a:ext uri="{FF2B5EF4-FFF2-40B4-BE49-F238E27FC236}">
                <a16:creationId xmlns:a16="http://schemas.microsoft.com/office/drawing/2014/main" id="{AEA33430-AAA6-465E-AF10-38977F0ED5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81050"/>
            <a:ext cx="5004048" cy="5853113"/>
          </a:xfrm>
        </p:spPr>
        <p:txBody>
          <a:bodyPr/>
          <a:lstStyle/>
          <a:p>
            <a:pPr marL="0" indent="0" algn="ctr">
              <a:buFontTx/>
              <a:buNone/>
            </a:pPr>
            <a:r>
              <a:rPr lang="es-ES" altLang="es-ES" b="1" dirty="0"/>
              <a:t>EJERCICIO 1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AE01649-4016-4FE1-8A3A-7072DBB2F7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  <a:endParaRPr lang="es-ES" dirty="0"/>
          </a:p>
        </p:txBody>
      </p:sp>
      <p:sp>
        <p:nvSpPr>
          <p:cNvPr id="17413" name="CuadroTexto 5">
            <a:extLst>
              <a:ext uri="{FF2B5EF4-FFF2-40B4-BE49-F238E27FC236}">
                <a16:creationId xmlns:a16="http://schemas.microsoft.com/office/drawing/2014/main" id="{D2D6054D-8500-4BD3-BF4D-182A57B350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322388"/>
            <a:ext cx="5652120" cy="5232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3399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3399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3399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3399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3399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99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99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99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99"/>
                </a:solidFill>
                <a:latin typeface="Times New Roman" panose="02020603050405020304" pitchFamily="18" charset="0"/>
              </a:defRPr>
            </a:lvl9pPr>
          </a:lstStyle>
          <a:p>
            <a:pPr marL="457200" indent="-457200">
              <a:spcBef>
                <a:spcPct val="0"/>
              </a:spcBef>
              <a:buFontTx/>
              <a:buAutoNum type="arabicPeriod"/>
            </a:pPr>
            <a:r>
              <a:rPr lang="es-ES" altLang="es-ES" sz="1800" dirty="0">
                <a:solidFill>
                  <a:schemeClr val="tx1"/>
                </a:solidFill>
                <a:latin typeface="Arial" panose="020B0604020202020204" pitchFamily="34" charset="0"/>
              </a:rPr>
              <a:t>Analizar el modelo UVL de la pizzería creado en el Ejercicio 1 del Tema 2.1 y responder a las siguientes preguntas: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400" dirty="0">
                <a:solidFill>
                  <a:schemeClr val="tx1"/>
                </a:solidFill>
                <a:latin typeface="Arial" panose="020B0604020202020204" pitchFamily="34" charset="0"/>
              </a:rPr>
              <a:t>¿El número de configuraciones del FM coincide con el número de productos de la SPL representada por el FM? Razona la respuesta.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400" dirty="0">
                <a:solidFill>
                  <a:schemeClr val="tx1"/>
                </a:solidFill>
                <a:latin typeface="Arial" panose="020B0604020202020204" pitchFamily="34" charset="0"/>
              </a:rPr>
              <a:t>¿El FM representa exactamente el mismo número de productos que el panfleto del negocio? Razona la respuesta.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400" dirty="0">
                <a:solidFill>
                  <a:schemeClr val="tx1"/>
                </a:solidFill>
                <a:latin typeface="Arial" panose="020B0604020202020204" pitchFamily="34" charset="0"/>
              </a:rPr>
              <a:t>¿Cuáles son las características esenciales (</a:t>
            </a:r>
            <a:r>
              <a:rPr lang="es-ES" altLang="es-ES" sz="1400" i="1" dirty="0" err="1">
                <a:solidFill>
                  <a:schemeClr val="tx1"/>
                </a:solidFill>
                <a:latin typeface="Arial" panose="020B0604020202020204" pitchFamily="34" charset="0"/>
              </a:rPr>
              <a:t>core</a:t>
            </a:r>
            <a:r>
              <a:rPr lang="es-ES" altLang="es-ES" sz="1400" dirty="0">
                <a:solidFill>
                  <a:schemeClr val="tx1"/>
                </a:solidFill>
                <a:latin typeface="Arial" panose="020B0604020202020204" pitchFamily="34" charset="0"/>
              </a:rPr>
              <a:t>)?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400" dirty="0">
                <a:solidFill>
                  <a:schemeClr val="tx1"/>
                </a:solidFill>
                <a:latin typeface="Arial" panose="020B0604020202020204" pitchFamily="34" charset="0"/>
              </a:rPr>
              <a:t>¿Hay alguna característica esencial concreta (no abstracta)?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400" dirty="0">
                <a:solidFill>
                  <a:schemeClr val="tx1"/>
                </a:solidFill>
                <a:latin typeface="Arial" panose="020B0604020202020204" pitchFamily="34" charset="0"/>
              </a:rPr>
              <a:t>¿Hay alguna característica muerta (</a:t>
            </a:r>
            <a:r>
              <a:rPr lang="es-ES" altLang="es-ES" sz="1400" i="1" dirty="0" err="1">
                <a:solidFill>
                  <a:schemeClr val="tx1"/>
                </a:solidFill>
                <a:latin typeface="Arial" panose="020B0604020202020204" pitchFamily="34" charset="0"/>
              </a:rPr>
              <a:t>dead</a:t>
            </a:r>
            <a:r>
              <a:rPr lang="es-ES" altLang="es-ES" sz="1400" dirty="0">
                <a:solidFill>
                  <a:schemeClr val="tx1"/>
                </a:solidFill>
                <a:latin typeface="Arial" panose="020B0604020202020204" pitchFamily="34" charset="0"/>
              </a:rPr>
              <a:t>)?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400" dirty="0">
                <a:solidFill>
                  <a:schemeClr val="tx1"/>
                </a:solidFill>
                <a:latin typeface="Arial" panose="020B0604020202020204" pitchFamily="34" charset="0"/>
              </a:rPr>
              <a:t>¿Cuáles son las características puramente opcionales?</a:t>
            </a:r>
          </a:p>
          <a:p>
            <a:pPr marL="457200" indent="-457200">
              <a:spcBef>
                <a:spcPct val="0"/>
              </a:spcBef>
              <a:buFontTx/>
              <a:buAutoNum type="arabicPeriod"/>
            </a:pPr>
            <a:endParaRPr lang="es-ES" altLang="es-E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indent="-457200">
              <a:spcBef>
                <a:spcPct val="0"/>
              </a:spcBef>
              <a:buFontTx/>
              <a:buAutoNum type="arabicPeriod"/>
            </a:pPr>
            <a:r>
              <a:rPr lang="es-ES" altLang="es-ES" sz="1800" dirty="0">
                <a:solidFill>
                  <a:schemeClr val="tx1"/>
                </a:solidFill>
                <a:latin typeface="Arial" panose="020B0604020202020204" pitchFamily="34" charset="0"/>
              </a:rPr>
              <a:t>Generar 5 pizzas blancas (sin queso mozzarella) aleatorias a partir del FM que tengan piña.</a:t>
            </a:r>
          </a:p>
          <a:p>
            <a:pPr marL="457200" indent="-457200">
              <a:spcBef>
                <a:spcPct val="0"/>
              </a:spcBef>
              <a:buFontTx/>
              <a:buAutoNum type="arabicPeriod"/>
            </a:pPr>
            <a:endParaRPr lang="es-ES" altLang="es-E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indent="-457200">
              <a:spcBef>
                <a:spcPct val="0"/>
              </a:spcBef>
              <a:buFontTx/>
              <a:buAutoNum type="arabicPeriod"/>
            </a:pPr>
            <a:r>
              <a:rPr lang="es-ES" altLang="es-ES" sz="1800" dirty="0">
                <a:solidFill>
                  <a:schemeClr val="tx1"/>
                </a:solidFill>
                <a:latin typeface="Arial" panose="020B0604020202020204" pitchFamily="34" charset="0"/>
              </a:rPr>
              <a:t>Crear una caracterización en forma de etiqueta para dicho modelo donde se vean todas las propiedades cuyo valor sea distinto de cero.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DB3656B-FA13-408F-B7A8-84D33F965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284" y="946705"/>
            <a:ext cx="3180593" cy="449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849329"/>
      </p:ext>
    </p:extLst>
  </p:cSld>
  <p:clrMapOvr>
    <a:masterClrMapping/>
  </p:clrMapOvr>
  <p:transition>
    <p:random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Marcador de contenido 1">
            <a:extLst>
              <a:ext uri="{FF2B5EF4-FFF2-40B4-BE49-F238E27FC236}">
                <a16:creationId xmlns:a16="http://schemas.microsoft.com/office/drawing/2014/main" id="{AEA33430-AAA6-465E-AF10-38977F0ED5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81050"/>
            <a:ext cx="9144000" cy="5853113"/>
          </a:xfrm>
        </p:spPr>
        <p:txBody>
          <a:bodyPr/>
          <a:lstStyle/>
          <a:p>
            <a:pPr marL="0" indent="0" algn="ctr">
              <a:buFontTx/>
              <a:buNone/>
            </a:pPr>
            <a:r>
              <a:rPr lang="es-ES" altLang="es-ES" b="1" dirty="0"/>
              <a:t>EJERCICIO 2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AE01649-4016-4FE1-8A3A-7072DBB2F7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  <a:endParaRPr lang="es-ES" dirty="0"/>
          </a:p>
        </p:txBody>
      </p:sp>
      <p:sp>
        <p:nvSpPr>
          <p:cNvPr id="17413" name="CuadroTexto 5">
            <a:extLst>
              <a:ext uri="{FF2B5EF4-FFF2-40B4-BE49-F238E27FC236}">
                <a16:creationId xmlns:a16="http://schemas.microsoft.com/office/drawing/2014/main" id="{D2D6054D-8500-4BD3-BF4D-182A57B350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322388"/>
            <a:ext cx="9144000" cy="5139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3399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3399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3399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3399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3399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99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99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99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99"/>
                </a:solidFill>
                <a:latin typeface="Times New Roman" panose="02020603050405020304" pitchFamily="18" charset="0"/>
              </a:defRPr>
            </a:lvl9pPr>
          </a:lstStyle>
          <a:p>
            <a:pPr marL="457200" indent="-457200">
              <a:spcBef>
                <a:spcPct val="0"/>
              </a:spcBef>
              <a:buFontTx/>
              <a:buAutoNum type="arabicPeriod"/>
            </a:pPr>
            <a:r>
              <a:rPr lang="es-ES" altLang="es-ES" sz="2400" dirty="0">
                <a:solidFill>
                  <a:schemeClr val="tx1"/>
                </a:solidFill>
                <a:latin typeface="Arial" panose="020B0604020202020204" pitchFamily="34" charset="0"/>
              </a:rPr>
              <a:t>Analizar el modelo UVL creado en el Ejercicio 2 del Tema 2.1 y responder a las siguientes preguntas: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400" dirty="0">
                <a:solidFill>
                  <a:schemeClr val="tx1"/>
                </a:solidFill>
                <a:latin typeface="Arial" panose="020B0604020202020204" pitchFamily="34" charset="0"/>
              </a:rPr>
              <a:t>¿Cuántas características abstractas y concretas tiene el modelo?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400" dirty="0">
                <a:solidFill>
                  <a:schemeClr val="tx1"/>
                </a:solidFill>
                <a:latin typeface="Arial" panose="020B0604020202020204" pitchFamily="34" charset="0"/>
              </a:rPr>
              <a:t>¿Cuántas restricciones simples y complejas tiene el modelo?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400" dirty="0">
                <a:solidFill>
                  <a:schemeClr val="tx1"/>
                </a:solidFill>
                <a:latin typeface="Arial" panose="020B0604020202020204" pitchFamily="34" charset="0"/>
              </a:rPr>
              <a:t>¿Hay alguna característica no booleana?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400" dirty="0">
                <a:solidFill>
                  <a:schemeClr val="tx1"/>
                </a:solidFill>
                <a:latin typeface="Arial" panose="020B0604020202020204" pitchFamily="34" charset="0"/>
              </a:rPr>
              <a:t>¿Hay alguna restricción que no esté expresada en lógica proposicional?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400" dirty="0">
                <a:solidFill>
                  <a:schemeClr val="tx1"/>
                </a:solidFill>
                <a:latin typeface="Arial" panose="020B0604020202020204" pitchFamily="34" charset="0"/>
              </a:rPr>
              <a:t>¿El espacio de configuraciones es colosal?</a:t>
            </a:r>
          </a:p>
          <a:p>
            <a:pPr marL="457200" indent="-457200">
              <a:spcBef>
                <a:spcPct val="0"/>
              </a:spcBef>
              <a:buFontTx/>
              <a:buAutoNum type="arabicPeriod"/>
            </a:pPr>
            <a:endParaRPr lang="es-ES" altLang="es-E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indent="-457200">
              <a:spcBef>
                <a:spcPct val="0"/>
              </a:spcBef>
              <a:buFontTx/>
              <a:buAutoNum type="arabicPeriod"/>
            </a:pPr>
            <a:r>
              <a:rPr lang="es-ES" altLang="es-ES" sz="1800" dirty="0">
                <a:solidFill>
                  <a:schemeClr val="tx1"/>
                </a:solidFill>
                <a:latin typeface="Arial" panose="020B0604020202020204" pitchFamily="34" charset="0"/>
              </a:rPr>
              <a:t>Representa gráficamente la distribución de productos y responde a la siguientes preguntas: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400" dirty="0">
                <a:solidFill>
                  <a:schemeClr val="tx1"/>
                </a:solidFill>
                <a:latin typeface="Arial" panose="020B0604020202020204" pitchFamily="34" charset="0"/>
              </a:rPr>
              <a:t>¿Cuántas características tiene la configuración más pequeña? ¿Y la más grande?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400" dirty="0">
                <a:solidFill>
                  <a:schemeClr val="tx1"/>
                </a:solidFill>
                <a:latin typeface="Arial" panose="020B0604020202020204" pitchFamily="34" charset="0"/>
              </a:rPr>
              <a:t>¿Cuál es el número de características más frecuente en las configuraciones?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400" dirty="0">
                <a:solidFill>
                  <a:schemeClr val="tx1"/>
                </a:solidFill>
                <a:latin typeface="Arial" panose="020B0604020202020204" pitchFamily="34" charset="0"/>
              </a:rPr>
              <a:t>¿Cuántas características tienen de media las configuraciones?</a:t>
            </a:r>
          </a:p>
          <a:p>
            <a:pPr marL="457200" indent="-457200">
              <a:spcBef>
                <a:spcPct val="0"/>
              </a:spcBef>
              <a:buFontTx/>
              <a:buAutoNum type="arabicPeriod"/>
            </a:pPr>
            <a:endParaRPr lang="es-ES" altLang="es-E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indent="-457200">
              <a:spcBef>
                <a:spcPct val="0"/>
              </a:spcBef>
              <a:buFontTx/>
              <a:buAutoNum type="arabicPeriod"/>
            </a:pPr>
            <a:r>
              <a:rPr lang="es-ES" altLang="es-ES" sz="1800" dirty="0">
                <a:solidFill>
                  <a:schemeClr val="tx1"/>
                </a:solidFill>
                <a:latin typeface="Arial" panose="020B0604020202020204" pitchFamily="34" charset="0"/>
              </a:rPr>
              <a:t>Representa gráficamente las probabilidades de inclusión de las características y responde a la siguientes preguntas: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400" dirty="0">
                <a:solidFill>
                  <a:schemeClr val="tx1"/>
                </a:solidFill>
                <a:latin typeface="Arial" panose="020B0604020202020204" pitchFamily="34" charset="0"/>
              </a:rPr>
              <a:t>¿Cuántas características esenciales (</a:t>
            </a:r>
            <a:r>
              <a:rPr lang="es-ES" altLang="es-ES" sz="1400" i="1" dirty="0" err="1">
                <a:solidFill>
                  <a:schemeClr val="tx1"/>
                </a:solidFill>
                <a:latin typeface="Arial" panose="020B0604020202020204" pitchFamily="34" charset="0"/>
              </a:rPr>
              <a:t>core</a:t>
            </a:r>
            <a:r>
              <a:rPr lang="es-ES" altLang="es-ES" sz="1400" dirty="0">
                <a:solidFill>
                  <a:schemeClr val="tx1"/>
                </a:solidFill>
                <a:latin typeface="Arial" panose="020B0604020202020204" pitchFamily="34" charset="0"/>
              </a:rPr>
              <a:t>) hay?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400" dirty="0">
                <a:solidFill>
                  <a:schemeClr val="tx1"/>
                </a:solidFill>
                <a:latin typeface="Arial" panose="020B0604020202020204" pitchFamily="34" charset="0"/>
              </a:rPr>
              <a:t>¿Cuántas características muertas (</a:t>
            </a:r>
            <a:r>
              <a:rPr lang="es-ES" altLang="es-ES" sz="1400" i="1" dirty="0" err="1">
                <a:solidFill>
                  <a:schemeClr val="tx1"/>
                </a:solidFill>
                <a:latin typeface="Arial" panose="020B0604020202020204" pitchFamily="34" charset="0"/>
              </a:rPr>
              <a:t>dead</a:t>
            </a:r>
            <a:r>
              <a:rPr lang="es-ES" altLang="es-ES" sz="1400" dirty="0">
                <a:solidFill>
                  <a:schemeClr val="tx1"/>
                </a:solidFill>
                <a:latin typeface="Arial" panose="020B0604020202020204" pitchFamily="34" charset="0"/>
              </a:rPr>
              <a:t>) hay?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400" dirty="0">
                <a:solidFill>
                  <a:schemeClr val="tx1"/>
                </a:solidFill>
                <a:latin typeface="Arial" panose="020B0604020202020204" pitchFamily="34" charset="0"/>
              </a:rPr>
              <a:t>¿Cuántas características puramente opciones hay?</a:t>
            </a:r>
            <a:endParaRPr lang="es-ES" altLang="es-E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ES" altLang="es-E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012398"/>
      </p:ext>
    </p:extLst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673FA36-A336-4BDC-8F00-4C2643A6E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2.1 </a:t>
            </a:r>
            <a:r>
              <a:rPr lang="en-US" dirty="0" err="1"/>
              <a:t>Modelado</a:t>
            </a:r>
            <a:r>
              <a:rPr lang="en-US" dirty="0"/>
              <a:t> de la </a:t>
            </a:r>
            <a:r>
              <a:rPr lang="en-US" dirty="0" err="1"/>
              <a:t>variabilidad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BF59D5B-9750-441B-A3D8-1FFC5ACFADEB}"/>
              </a:ext>
            </a:extLst>
          </p:cNvPr>
          <p:cNvSpPr txBox="1"/>
          <p:nvPr/>
        </p:nvSpPr>
        <p:spPr>
          <a:xfrm>
            <a:off x="0" y="908050"/>
            <a:ext cx="9144000" cy="7386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Lenguajes textuales de </a:t>
            </a:r>
            <a:r>
              <a:rPr lang="es-ES" altLang="es-ES" sz="2400" b="1" dirty="0" err="1">
                <a:solidFill>
                  <a:srgbClr val="0000FF"/>
                </a:solidFill>
                <a:latin typeface="+mn-lt"/>
              </a:rPr>
              <a:t>FMs</a:t>
            </a:r>
            <a:endParaRPr lang="es-ES" altLang="es-ES" sz="2400" dirty="0">
              <a:solidFill>
                <a:srgbClr val="0000FF"/>
              </a:solidFill>
              <a:latin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kern="0" dirty="0">
                <a:latin typeface="+mn-lt"/>
              </a:rPr>
              <a:t>No existe un formato ni notación estándar [</a:t>
            </a:r>
            <a:r>
              <a:rPr lang="es-ES" kern="0" dirty="0">
                <a:latin typeface="+mn-lt"/>
                <a:hlinkClick r:id="rId2"/>
              </a:rPr>
              <a:t>Ter </a:t>
            </a:r>
            <a:r>
              <a:rPr lang="es-ES" kern="0" dirty="0" err="1">
                <a:latin typeface="+mn-lt"/>
                <a:hlinkClick r:id="rId2"/>
              </a:rPr>
              <a:t>Beek</a:t>
            </a:r>
            <a:r>
              <a:rPr lang="es-ES" kern="0" dirty="0">
                <a:latin typeface="+mn-lt"/>
                <a:hlinkClick r:id="rId2"/>
              </a:rPr>
              <a:t> et al. 2019</a:t>
            </a:r>
            <a:r>
              <a:rPr lang="es-ES" kern="0" dirty="0">
                <a:latin typeface="+mn-lt"/>
              </a:rPr>
              <a:t>].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FB85269-0CC3-4C0A-AB9C-8887EAB98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331" y="1658950"/>
            <a:ext cx="3391373" cy="48774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4AF52E9-2BA4-483D-95F0-2522087EE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9973" y="2662499"/>
            <a:ext cx="2917181" cy="14351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5BF7AE1-1687-49EB-BA1E-EBA6A44F7E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28" y="4775985"/>
            <a:ext cx="5148624" cy="8219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FBA4445-DB00-4369-A5C4-833DC001C5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707" y="1786585"/>
            <a:ext cx="2076740" cy="22958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13463A48-9613-47F7-947F-E6374C0FAE13}"/>
              </a:ext>
            </a:extLst>
          </p:cNvPr>
          <p:cNvSpPr txBox="1"/>
          <p:nvPr/>
        </p:nvSpPr>
        <p:spPr>
          <a:xfrm>
            <a:off x="223707" y="4124975"/>
            <a:ext cx="2076740" cy="369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i="1" kern="0" dirty="0">
                <a:solidFill>
                  <a:srgbClr val="0000FF"/>
                </a:solidFill>
                <a:latin typeface="+mn-lt"/>
              </a:rPr>
              <a:t>UVL</a:t>
            </a:r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0B4DC18-6701-418D-99A5-D0F80DA0CC7C}"/>
              </a:ext>
            </a:extLst>
          </p:cNvPr>
          <p:cNvSpPr txBox="1"/>
          <p:nvPr/>
        </p:nvSpPr>
        <p:spPr>
          <a:xfrm>
            <a:off x="1809484" y="4142337"/>
            <a:ext cx="3562847" cy="369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i="1" kern="0" dirty="0" err="1">
                <a:solidFill>
                  <a:srgbClr val="0000FF"/>
                </a:solidFill>
                <a:latin typeface="+mn-lt"/>
              </a:rPr>
              <a:t>Clafer</a:t>
            </a:r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4E26FCE-B60F-489B-BA33-5BB8AAF4D23C}"/>
              </a:ext>
            </a:extLst>
          </p:cNvPr>
          <p:cNvSpPr txBox="1"/>
          <p:nvPr/>
        </p:nvSpPr>
        <p:spPr>
          <a:xfrm>
            <a:off x="5372331" y="6443489"/>
            <a:ext cx="3391373" cy="369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i="1" kern="0" dirty="0">
                <a:solidFill>
                  <a:srgbClr val="0000FF"/>
                </a:solidFill>
                <a:latin typeface="+mn-lt"/>
              </a:rPr>
              <a:t>TVL</a:t>
            </a:r>
            <a:endParaRPr lang="es-E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EEF0C79-BFE3-4786-B5BF-266F9CEFD85A}"/>
              </a:ext>
            </a:extLst>
          </p:cNvPr>
          <p:cNvSpPr txBox="1"/>
          <p:nvPr/>
        </p:nvSpPr>
        <p:spPr>
          <a:xfrm>
            <a:off x="117028" y="5654501"/>
            <a:ext cx="5031597" cy="369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i="1" kern="0" dirty="0">
                <a:solidFill>
                  <a:srgbClr val="0000FF"/>
                </a:solidFill>
                <a:latin typeface="+mn-lt"/>
              </a:rPr>
              <a:t>FAMILIAR</a:t>
            </a:r>
            <a:endParaRPr lang="es-ES" dirty="0"/>
          </a:p>
        </p:txBody>
      </p:sp>
    </p:spTree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673FA36-A336-4BDC-8F00-4C2643A6E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2.1 </a:t>
            </a:r>
            <a:r>
              <a:rPr lang="en-US" dirty="0" err="1"/>
              <a:t>Modelado</a:t>
            </a:r>
            <a:r>
              <a:rPr lang="en-US" dirty="0"/>
              <a:t> de la </a:t>
            </a:r>
            <a:r>
              <a:rPr lang="en-US" dirty="0" err="1"/>
              <a:t>variabilidad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BF59D5B-9750-441B-A3D8-1FFC5ACFADEB}"/>
              </a:ext>
            </a:extLst>
          </p:cNvPr>
          <p:cNvSpPr txBox="1"/>
          <p:nvPr/>
        </p:nvSpPr>
        <p:spPr>
          <a:xfrm>
            <a:off x="0" y="908050"/>
            <a:ext cx="9144000" cy="7386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Formatos de </a:t>
            </a:r>
            <a:r>
              <a:rPr lang="es-ES" altLang="es-ES" sz="2400" b="1" dirty="0" err="1">
                <a:solidFill>
                  <a:srgbClr val="0000FF"/>
                </a:solidFill>
                <a:latin typeface="+mn-lt"/>
              </a:rPr>
              <a:t>FDs</a:t>
            </a:r>
            <a:endParaRPr lang="es-ES" altLang="es-ES" sz="2400" dirty="0">
              <a:solidFill>
                <a:srgbClr val="0000FF"/>
              </a:solidFill>
              <a:latin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kern="0" dirty="0">
                <a:latin typeface="+mn-lt"/>
              </a:rPr>
              <a:t>No existe un formato ni notación estándar [</a:t>
            </a:r>
            <a:r>
              <a:rPr lang="es-ES" kern="0" dirty="0">
                <a:latin typeface="+mn-lt"/>
                <a:hlinkClick r:id="rId2"/>
              </a:rPr>
              <a:t>Schobbens et al. 2007</a:t>
            </a:r>
            <a:r>
              <a:rPr lang="es-ES" kern="0" dirty="0">
                <a:latin typeface="+mn-lt"/>
              </a:rPr>
              <a:t>].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48431C-1EEA-4A6F-B988-616AFC5F2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9" y="1697038"/>
            <a:ext cx="3851275" cy="204091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3CBF06C-D87A-4A96-94F1-2D66D114A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295" y="4026659"/>
            <a:ext cx="3995291" cy="218033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05FA7EE-A458-4BB5-8F93-76B7C9A91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789" y="1565911"/>
            <a:ext cx="3831956" cy="2180338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580B92E4-8B1F-4F23-90A3-A5B5879801DA}"/>
              </a:ext>
            </a:extLst>
          </p:cNvPr>
          <p:cNvSpPr txBox="1"/>
          <p:nvPr/>
        </p:nvSpPr>
        <p:spPr>
          <a:xfrm>
            <a:off x="131591" y="3645024"/>
            <a:ext cx="3719684" cy="369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i="1" kern="0" dirty="0">
                <a:solidFill>
                  <a:srgbClr val="0000FF"/>
                </a:solidFill>
                <a:latin typeface="+mn-lt"/>
              </a:rPr>
              <a:t>FODA</a:t>
            </a:r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7272EBA-440C-446D-BB8C-773899FBE496}"/>
              </a:ext>
            </a:extLst>
          </p:cNvPr>
          <p:cNvSpPr txBox="1"/>
          <p:nvPr/>
        </p:nvSpPr>
        <p:spPr>
          <a:xfrm>
            <a:off x="4790933" y="3757997"/>
            <a:ext cx="3719684" cy="369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i="1" kern="0" dirty="0" err="1">
                <a:solidFill>
                  <a:srgbClr val="0000FF"/>
                </a:solidFill>
                <a:latin typeface="+mn-lt"/>
              </a:rPr>
              <a:t>FeatuRSEB</a:t>
            </a:r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09DF9CE-04D5-4688-A93E-D956D5319E6E}"/>
              </a:ext>
            </a:extLst>
          </p:cNvPr>
          <p:cNvSpPr txBox="1"/>
          <p:nvPr/>
        </p:nvSpPr>
        <p:spPr>
          <a:xfrm>
            <a:off x="1992319" y="6266299"/>
            <a:ext cx="4379881" cy="369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i="1" kern="0" dirty="0">
                <a:solidFill>
                  <a:srgbClr val="0000FF"/>
                </a:solidFill>
                <a:latin typeface="+mn-lt"/>
              </a:rPr>
              <a:t>Extended Feature </a:t>
            </a:r>
            <a:r>
              <a:rPr lang="es-ES" i="1" kern="0" dirty="0" err="1">
                <a:solidFill>
                  <a:srgbClr val="0000FF"/>
                </a:solidFill>
                <a:latin typeface="+mn-lt"/>
              </a:rPr>
              <a:t>Diagrams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00838535"/>
      </p:ext>
    </p:extLst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2.1 </a:t>
            </a:r>
            <a:r>
              <a:rPr lang="en-US" dirty="0" err="1"/>
              <a:t>Modelado</a:t>
            </a:r>
            <a:r>
              <a:rPr lang="en-US" dirty="0"/>
              <a:t> de la </a:t>
            </a:r>
            <a:r>
              <a:rPr lang="en-US" dirty="0" err="1"/>
              <a:t>variabilidad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908050"/>
            <a:ext cx="9144000" cy="166199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s-ES" altLang="es-ES" sz="2800" b="1" dirty="0">
                <a:solidFill>
                  <a:srgbClr val="0000FF"/>
                </a:solidFill>
                <a:latin typeface="+mn-lt"/>
              </a:rPr>
              <a:t>Modelado básico de </a:t>
            </a:r>
            <a:r>
              <a:rPr lang="es-ES" altLang="es-ES" sz="2800" b="1" dirty="0" err="1">
                <a:solidFill>
                  <a:srgbClr val="0000FF"/>
                </a:solidFill>
                <a:latin typeface="+mn-lt"/>
              </a:rPr>
              <a:t>FMs</a:t>
            </a:r>
            <a:endParaRPr lang="es-ES" altLang="es-ES" sz="2800" dirty="0">
              <a:solidFill>
                <a:srgbClr val="0000FF"/>
              </a:solidFill>
              <a:latin typeface="+mn-lt"/>
            </a:endParaRPr>
          </a:p>
          <a:p>
            <a:pPr algn="just">
              <a:defRPr/>
            </a:pPr>
            <a:r>
              <a:rPr lang="es-ES" altLang="es-ES" sz="2000" b="1" i="1" dirty="0" err="1">
                <a:solidFill>
                  <a:srgbClr val="0000FF"/>
                </a:solidFill>
                <a:latin typeface="+mn-lt"/>
              </a:rPr>
              <a:t>Boolean</a:t>
            </a:r>
            <a:r>
              <a:rPr lang="es-ES" altLang="es-ES" sz="20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2000" b="1" i="1" dirty="0" err="1">
                <a:solidFill>
                  <a:srgbClr val="0000FF"/>
                </a:solidFill>
                <a:latin typeface="+mn-lt"/>
              </a:rPr>
              <a:t>FMs</a:t>
            </a:r>
            <a:r>
              <a:rPr lang="es-ES" altLang="es-ES" sz="2000" b="1" i="1" dirty="0">
                <a:solidFill>
                  <a:srgbClr val="0000FF"/>
                </a:solidFill>
                <a:latin typeface="+mn-lt"/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altLang="es-ES" dirty="0">
                <a:solidFill>
                  <a:srgbClr val="0000FF"/>
                </a:solidFill>
                <a:latin typeface="+mn-lt"/>
              </a:rPr>
              <a:t>Características opcionales y obligatorias.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altLang="es-ES" sz="1800" dirty="0">
                <a:solidFill>
                  <a:srgbClr val="0000FF"/>
                </a:solidFill>
                <a:latin typeface="+mn-lt"/>
              </a:rPr>
              <a:t>Grupos alternativos (</a:t>
            </a:r>
            <a:r>
              <a:rPr lang="es-ES" altLang="es-ES" sz="1800" dirty="0" err="1">
                <a:solidFill>
                  <a:srgbClr val="0000FF"/>
                </a:solidFill>
                <a:latin typeface="+mn-lt"/>
              </a:rPr>
              <a:t>xor</a:t>
            </a:r>
            <a:r>
              <a:rPr lang="es-ES" altLang="es-ES" sz="1800" dirty="0">
                <a:solidFill>
                  <a:srgbClr val="0000FF"/>
                </a:solidFill>
                <a:latin typeface="+mn-lt"/>
              </a:rPr>
              <a:t>: [1..1]), de selección (</a:t>
            </a:r>
            <a:r>
              <a:rPr lang="es-ES" altLang="es-ES" sz="1800" dirty="0" err="1">
                <a:solidFill>
                  <a:srgbClr val="0000FF"/>
                </a:solidFill>
                <a:latin typeface="+mn-lt"/>
              </a:rPr>
              <a:t>or</a:t>
            </a:r>
            <a:r>
              <a:rPr lang="es-ES" altLang="es-ES" sz="1800" dirty="0">
                <a:solidFill>
                  <a:srgbClr val="0000FF"/>
                </a:solidFill>
                <a:latin typeface="+mn-lt"/>
              </a:rPr>
              <a:t>: [1..*]), y con cardinalidad ([</a:t>
            </a:r>
            <a:r>
              <a:rPr lang="es-ES" altLang="es-ES" sz="1800" dirty="0" err="1">
                <a:solidFill>
                  <a:srgbClr val="0000FF"/>
                </a:solidFill>
                <a:latin typeface="+mn-lt"/>
              </a:rPr>
              <a:t>a..b</a:t>
            </a:r>
            <a:r>
              <a:rPr lang="es-ES" altLang="es-ES" sz="1800" dirty="0">
                <a:solidFill>
                  <a:srgbClr val="0000FF"/>
                </a:solidFill>
                <a:latin typeface="+mn-lt"/>
              </a:rPr>
              <a:t>]).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altLang="es-ES" dirty="0">
                <a:solidFill>
                  <a:srgbClr val="0000FF"/>
                </a:solidFill>
                <a:latin typeface="+mn-lt"/>
              </a:rPr>
              <a:t>Restricciones: </a:t>
            </a:r>
            <a:r>
              <a:rPr lang="es-ES" altLang="es-ES" dirty="0" err="1">
                <a:solidFill>
                  <a:srgbClr val="0000FF"/>
                </a:solidFill>
                <a:latin typeface="+mn-lt"/>
              </a:rPr>
              <a:t>requires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, </a:t>
            </a:r>
            <a:r>
              <a:rPr lang="es-ES" altLang="es-ES" dirty="0" err="1">
                <a:solidFill>
                  <a:srgbClr val="0000FF"/>
                </a:solidFill>
                <a:latin typeface="+mn-lt"/>
              </a:rPr>
              <a:t>excludes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, lógica proposicional (and, </a:t>
            </a:r>
            <a:r>
              <a:rPr lang="es-ES" altLang="es-ES" dirty="0" err="1">
                <a:solidFill>
                  <a:srgbClr val="0000FF"/>
                </a:solidFill>
                <a:latin typeface="+mn-lt"/>
              </a:rPr>
              <a:t>or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, =&gt;, </a:t>
            </a:r>
            <a:r>
              <a:rPr lang="es-ES" altLang="es-ES" dirty="0">
                <a:solidFill>
                  <a:srgbClr val="0000FF"/>
                </a:solidFill>
                <a:latin typeface="+mn-lt"/>
                <a:sym typeface="Wingdings" panose="05000000000000000000" pitchFamily="2" charset="2"/>
              </a:rPr>
              <a:t>, </a:t>
            </a:r>
            <a:r>
              <a:rPr lang="es-ES" altLang="es-ES" dirty="0" err="1">
                <a:solidFill>
                  <a:srgbClr val="0000FF"/>
                </a:solidFill>
                <a:latin typeface="+mn-lt"/>
                <a:sym typeface="Wingdings" panose="05000000000000000000" pitchFamily="2" charset="2"/>
              </a:rPr>
              <a:t>not</a:t>
            </a:r>
            <a:r>
              <a:rPr lang="es-ES" altLang="es-ES" dirty="0">
                <a:solidFill>
                  <a:srgbClr val="0000FF"/>
                </a:solidFill>
                <a:latin typeface="+mn-lt"/>
                <a:sym typeface="Wingdings" panose="05000000000000000000" pitchFamily="2" charset="2"/>
              </a:rPr>
              <a:t>).</a:t>
            </a:r>
            <a:endParaRPr lang="es-ES" altLang="es-ES" sz="180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DAD4A40-F16E-47F2-8CEE-3D5055E10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29713"/>
            <a:ext cx="7992888" cy="3982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8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Diapositiva 1&quot;/&gt;&lt;property id=&quot;20307&quot; value=&quot;256&quot;/&gt;&lt;/object&gt;&lt;object type=&quot;3&quot; unique_id=&quot;10004&quot;&gt;&lt;property id=&quot;20148&quot; value=&quot;5&quot;/&gt;&lt;property id=&quot;20300&quot; value=&quot;Diapositiva 2&quot;/&gt;&lt;property id=&quot;20307&quot; value=&quot;257&quot;/&gt;&lt;/object&gt;&lt;/object&gt;&lt;object type=&quot;8&quot; unique_id=&quot;10008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2_Diseño predeterminado">
  <a:themeElements>
    <a:clrScheme name="1_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Diseño predeterminado">
      <a:majorFont>
        <a:latin typeface="Arial Black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19107</TotalTime>
  <Words>5596</Words>
  <Application>Microsoft Office PowerPoint</Application>
  <PresentationFormat>Presentación en pantalla (4:3)</PresentationFormat>
  <Paragraphs>588</Paragraphs>
  <Slides>62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62</vt:i4>
      </vt:variant>
    </vt:vector>
  </HeadingPairs>
  <TitlesOfParts>
    <vt:vector size="70" baseType="lpstr">
      <vt:lpstr>Arial</vt:lpstr>
      <vt:lpstr>Arial Black</vt:lpstr>
      <vt:lpstr>Consolas</vt:lpstr>
      <vt:lpstr>Courier New</vt:lpstr>
      <vt:lpstr>Google Sans</vt:lpstr>
      <vt:lpstr>Source Sans Pro</vt:lpstr>
      <vt:lpstr>Times New Roman</vt:lpstr>
      <vt:lpstr>2_Diseño predeterminado</vt:lpstr>
      <vt:lpstr>Parte II Modelado y Análisis de la Variabilidad</vt:lpstr>
      <vt:lpstr>Parte II. Modelado y Análisis de la Variabilidad</vt:lpstr>
      <vt:lpstr>2.1 Modelos de características</vt:lpstr>
      <vt:lpstr>2.1 Modelado de la variabilidad</vt:lpstr>
      <vt:lpstr>2.1 Modelado de la variabilidad</vt:lpstr>
      <vt:lpstr>2.1 Modelado de la variabilidad</vt:lpstr>
      <vt:lpstr>2.1 Modelado de la variabilidad</vt:lpstr>
      <vt:lpstr>2.1 Modelado de la variabilidad</vt:lpstr>
      <vt:lpstr>2.1 Modelado de la variabilidad</vt:lpstr>
      <vt:lpstr>2.1 Modelado de la variabilidad</vt:lpstr>
      <vt:lpstr>2.1 Modelado de la variabilidad</vt:lpstr>
      <vt:lpstr>2.1 Modelado de la variabilidad</vt:lpstr>
      <vt:lpstr>2.1 Modelado de la variabilidad</vt:lpstr>
      <vt:lpstr>2.1 Modelado de la variabilidad</vt:lpstr>
      <vt:lpstr>2.1 Modelado de la variabilidad</vt:lpstr>
      <vt:lpstr>2.1 Modelado de la variabilidad</vt:lpstr>
      <vt:lpstr>2.1 Modelado de la variabilidad</vt:lpstr>
      <vt:lpstr>2.1 Modelado de la variabilidad</vt:lpstr>
      <vt:lpstr>2.1 Modelado de la variabilidad</vt:lpstr>
      <vt:lpstr>2.1 Modelado de la variabilidad</vt:lpstr>
      <vt:lpstr>2.1 Modelado de la variabilidad</vt:lpstr>
      <vt:lpstr>2.1 Modelado de la variabilidad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</vt:vector>
  </TitlesOfParts>
  <Company>USJ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nombre</dc:creator>
  <cp:lastModifiedBy>José Miguel Horcas</cp:lastModifiedBy>
  <cp:revision>481</cp:revision>
  <dcterms:created xsi:type="dcterms:W3CDTF">2006-09-18T20:04:27Z</dcterms:created>
  <dcterms:modified xsi:type="dcterms:W3CDTF">2025-03-05T16:32:40Z</dcterms:modified>
</cp:coreProperties>
</file>